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8" r:id="rId3"/>
    <p:sldId id="332" r:id="rId4"/>
    <p:sldId id="374" r:id="rId5"/>
    <p:sldId id="278" r:id="rId6"/>
    <p:sldId id="333" r:id="rId7"/>
    <p:sldId id="372" r:id="rId8"/>
    <p:sldId id="259" r:id="rId9"/>
    <p:sldId id="376" r:id="rId10"/>
    <p:sldId id="379" r:id="rId11"/>
    <p:sldId id="380" r:id="rId12"/>
    <p:sldId id="377" r:id="rId13"/>
    <p:sldId id="378"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2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69357" autoAdjust="0"/>
  </p:normalViewPr>
  <p:slideViewPr>
    <p:cSldViewPr snapToGrid="0">
      <p:cViewPr varScale="1">
        <p:scale>
          <a:sx n="64" d="100"/>
          <a:sy n="64" d="100"/>
        </p:scale>
        <p:origin x="56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285" tIns="46643" rIns="93285" bIns="46643"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7071"/>
          </a:xfrm>
          <a:prstGeom prst="rect">
            <a:avLst/>
          </a:prstGeom>
        </p:spPr>
        <p:txBody>
          <a:bodyPr vert="horz" lIns="93285" tIns="46643" rIns="93285" bIns="46643" rtlCol="0"/>
          <a:lstStyle>
            <a:lvl1pPr algn="r">
              <a:defRPr sz="1200"/>
            </a:lvl1pPr>
          </a:lstStyle>
          <a:p>
            <a:fld id="{75A3DD69-B13A-479B-AE8D-09545D94CDD6}" type="datetimeFigureOut">
              <a:rPr lang="en-US" smtClean="0"/>
              <a:t>5/3/2021</a:t>
            </a:fld>
            <a:endParaRPr lang="en-US"/>
          </a:p>
        </p:txBody>
      </p:sp>
      <p:sp>
        <p:nvSpPr>
          <p:cNvPr id="4" name="Footer Placeholder 3"/>
          <p:cNvSpPr>
            <a:spLocks noGrp="1"/>
          </p:cNvSpPr>
          <p:nvPr>
            <p:ph type="ftr" sz="quarter" idx="2"/>
          </p:nvPr>
        </p:nvSpPr>
        <p:spPr>
          <a:xfrm>
            <a:off x="0" y="8842031"/>
            <a:ext cx="3043343" cy="467070"/>
          </a:xfrm>
          <a:prstGeom prst="rect">
            <a:avLst/>
          </a:prstGeom>
        </p:spPr>
        <p:txBody>
          <a:bodyPr vert="horz" lIns="93285" tIns="46643" rIns="93285" bIns="4664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1"/>
            <a:ext cx="3043343" cy="467070"/>
          </a:xfrm>
          <a:prstGeom prst="rect">
            <a:avLst/>
          </a:prstGeom>
        </p:spPr>
        <p:txBody>
          <a:bodyPr vert="horz" lIns="93285" tIns="46643" rIns="93285" bIns="46643" rtlCol="0" anchor="b"/>
          <a:lstStyle>
            <a:lvl1pPr algn="r">
              <a:defRPr sz="1200"/>
            </a:lvl1pPr>
          </a:lstStyle>
          <a:p>
            <a:fld id="{AA7B9B21-DB1D-4902-BA0A-408C6D072CF2}" type="slidenum">
              <a:rPr lang="en-US" smtClean="0"/>
              <a:t>‹#›</a:t>
            </a:fld>
            <a:endParaRPr lang="en-US"/>
          </a:p>
        </p:txBody>
      </p:sp>
    </p:spTree>
    <p:extLst>
      <p:ext uri="{BB962C8B-B14F-4D97-AF65-F5344CB8AC3E}">
        <p14:creationId xmlns:p14="http://schemas.microsoft.com/office/powerpoint/2010/main" val="1099025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80" cy="467363"/>
          </a:xfrm>
          <a:prstGeom prst="rect">
            <a:avLst/>
          </a:prstGeom>
        </p:spPr>
        <p:txBody>
          <a:bodyPr vert="horz" lIns="91545" tIns="45773" rIns="91545" bIns="45773" rtlCol="0"/>
          <a:lstStyle>
            <a:lvl1pPr algn="l">
              <a:defRPr sz="1200"/>
            </a:lvl1pPr>
          </a:lstStyle>
          <a:p>
            <a:endParaRPr lang="en-US"/>
          </a:p>
        </p:txBody>
      </p:sp>
      <p:sp>
        <p:nvSpPr>
          <p:cNvPr id="3" name="Date Placeholder 2"/>
          <p:cNvSpPr>
            <a:spLocks noGrp="1"/>
          </p:cNvSpPr>
          <p:nvPr>
            <p:ph type="dt" idx="1"/>
          </p:nvPr>
        </p:nvSpPr>
        <p:spPr>
          <a:xfrm>
            <a:off x="3977533" y="0"/>
            <a:ext cx="3043980" cy="467363"/>
          </a:xfrm>
          <a:prstGeom prst="rect">
            <a:avLst/>
          </a:prstGeom>
        </p:spPr>
        <p:txBody>
          <a:bodyPr vert="horz" lIns="91545" tIns="45773" rIns="91545" bIns="45773" rtlCol="0"/>
          <a:lstStyle>
            <a:lvl1pPr algn="r">
              <a:defRPr sz="1200"/>
            </a:lvl1pPr>
          </a:lstStyle>
          <a:p>
            <a:fld id="{04EAF7CB-9EA3-4691-860E-D5FEB1ECCFEF}" type="datetimeFigureOut">
              <a:rPr lang="en-US" smtClean="0"/>
              <a:t>5/3/2021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45" tIns="45773" rIns="91545" bIns="45773" rtlCol="0" anchor="ctr"/>
          <a:lstStyle/>
          <a:p>
            <a:endParaRPr lang="en-US"/>
          </a:p>
        </p:txBody>
      </p:sp>
      <p:sp>
        <p:nvSpPr>
          <p:cNvPr id="5" name="Notes Placeholder 4"/>
          <p:cNvSpPr>
            <a:spLocks noGrp="1"/>
          </p:cNvSpPr>
          <p:nvPr>
            <p:ph type="body" sz="quarter" idx="3"/>
          </p:nvPr>
        </p:nvSpPr>
        <p:spPr>
          <a:xfrm>
            <a:off x="702948" y="4479688"/>
            <a:ext cx="5617207" cy="3665777"/>
          </a:xfrm>
          <a:prstGeom prst="rect">
            <a:avLst/>
          </a:prstGeom>
        </p:spPr>
        <p:txBody>
          <a:bodyPr vert="horz" lIns="91545" tIns="45773" rIns="91545" bIns="457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1738"/>
            <a:ext cx="3043980" cy="467363"/>
          </a:xfrm>
          <a:prstGeom prst="rect">
            <a:avLst/>
          </a:prstGeom>
        </p:spPr>
        <p:txBody>
          <a:bodyPr vert="horz" lIns="91545" tIns="45773" rIns="91545" bIns="45773" rtlCol="0" anchor="b"/>
          <a:lstStyle>
            <a:lvl1pPr algn="l">
              <a:defRPr sz="1200"/>
            </a:lvl1pPr>
          </a:lstStyle>
          <a:p>
            <a:endParaRPr lang="en-US"/>
          </a:p>
        </p:txBody>
      </p:sp>
      <p:sp>
        <p:nvSpPr>
          <p:cNvPr id="7" name="Slide Number Placeholder 6"/>
          <p:cNvSpPr>
            <a:spLocks noGrp="1"/>
          </p:cNvSpPr>
          <p:nvPr>
            <p:ph type="sldNum" sz="quarter" idx="5"/>
          </p:nvPr>
        </p:nvSpPr>
        <p:spPr>
          <a:xfrm>
            <a:off x="3977533" y="8841738"/>
            <a:ext cx="3043980" cy="467363"/>
          </a:xfrm>
          <a:prstGeom prst="rect">
            <a:avLst/>
          </a:prstGeom>
        </p:spPr>
        <p:txBody>
          <a:bodyPr vert="horz" lIns="91545" tIns="45773" rIns="91545" bIns="45773" rtlCol="0" anchor="b"/>
          <a:lstStyle>
            <a:lvl1pPr algn="r">
              <a:defRPr sz="1200"/>
            </a:lvl1pPr>
          </a:lstStyle>
          <a:p>
            <a:fld id="{894BAC28-BF5A-4C75-B04E-8611C7C38407}" type="slidenum">
              <a:rPr lang="en-US" smtClean="0"/>
              <a:t>‹#›</a:t>
            </a:fld>
            <a:endParaRPr lang="en-US"/>
          </a:p>
        </p:txBody>
      </p:sp>
    </p:spTree>
    <p:extLst>
      <p:ext uri="{BB962C8B-B14F-4D97-AF65-F5344CB8AC3E}">
        <p14:creationId xmlns:p14="http://schemas.microsoft.com/office/powerpoint/2010/main" val="404704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BAC28-BF5A-4C75-B04E-8611C7C38407}" type="slidenum">
              <a:rPr lang="en-US" smtClean="0"/>
              <a:t>3</a:t>
            </a:fld>
            <a:endParaRPr lang="en-US"/>
          </a:p>
        </p:txBody>
      </p:sp>
    </p:spTree>
    <p:extLst>
      <p:ext uri="{BB962C8B-B14F-4D97-AF65-F5344CB8AC3E}">
        <p14:creationId xmlns:p14="http://schemas.microsoft.com/office/powerpoint/2010/main" val="349923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BAC28-BF5A-4C75-B04E-8611C7C3840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3244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BAC28-BF5A-4C75-B04E-8611C7C38407}" type="slidenum">
              <a:rPr lang="en-US" smtClean="0"/>
              <a:t>5</a:t>
            </a:fld>
            <a:endParaRPr lang="en-US"/>
          </a:p>
        </p:txBody>
      </p:sp>
    </p:spTree>
    <p:extLst>
      <p:ext uri="{BB962C8B-B14F-4D97-AF65-F5344CB8AC3E}">
        <p14:creationId xmlns:p14="http://schemas.microsoft.com/office/powerpoint/2010/main" val="393577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Exempt</a:t>
            </a:r>
          </a:p>
        </p:txBody>
      </p:sp>
      <p:sp>
        <p:nvSpPr>
          <p:cNvPr id="4" name="Slide Number Placeholder 3"/>
          <p:cNvSpPr>
            <a:spLocks noGrp="1"/>
          </p:cNvSpPr>
          <p:nvPr>
            <p:ph type="sldNum" sz="quarter" idx="10"/>
          </p:nvPr>
        </p:nvSpPr>
        <p:spPr/>
        <p:txBody>
          <a:bodyPr/>
          <a:lstStyle/>
          <a:p>
            <a:fld id="{894BAC28-BF5A-4C75-B04E-8611C7C38407}" type="slidenum">
              <a:rPr lang="en-US" smtClean="0"/>
              <a:t>6</a:t>
            </a:fld>
            <a:endParaRPr lang="en-US"/>
          </a:p>
        </p:txBody>
      </p:sp>
    </p:spTree>
    <p:extLst>
      <p:ext uri="{BB962C8B-B14F-4D97-AF65-F5344CB8AC3E}">
        <p14:creationId xmlns:p14="http://schemas.microsoft.com/office/powerpoint/2010/main" val="130415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 of the regulation is to provide physicians</a:t>
            </a:r>
            <a:r>
              <a:rPr lang="en-US" baseline="0" dirty="0"/>
              <a:t> with the flexibility to</a:t>
            </a:r>
            <a:r>
              <a:rPr lang="en-US" b="1" baseline="0" dirty="0"/>
              <a:t> delegate </a:t>
            </a:r>
            <a:r>
              <a:rPr lang="en-US" baseline="0" dirty="0"/>
              <a:t>to a qualified dietitian / other clinically qualified nutrition professional the task of writing dietary orders. This flexibility is beneficial  to the physician and the resident, allowing the physician to determine how to best use his or her time and allowing the resident to have more frequent adjustments to nutritional needs.  Dietary orders written by a qualified dietitian / clinically qualified nutritional professional do not require physician co-signature except as required by State Law. </a:t>
            </a:r>
          </a:p>
          <a:p>
            <a:r>
              <a:rPr lang="en-US" baseline="0" dirty="0"/>
              <a:t>Probes for survey compliance – Did the attending physician delegate this task?  Does the state law allow for delegation of the task? Is the dietitian functioning  within the scope of practice defined by State Law?  Is there evidence of supervision of the qualified dietitian by the physician?</a:t>
            </a:r>
          </a:p>
          <a:p>
            <a:endParaRPr lang="en-US" dirty="0"/>
          </a:p>
        </p:txBody>
      </p:sp>
      <p:sp>
        <p:nvSpPr>
          <p:cNvPr id="4" name="Slide Number Placeholder 3"/>
          <p:cNvSpPr>
            <a:spLocks noGrp="1"/>
          </p:cNvSpPr>
          <p:nvPr>
            <p:ph type="sldNum" sz="quarter" idx="10"/>
          </p:nvPr>
        </p:nvSpPr>
        <p:spPr/>
        <p:txBody>
          <a:bodyPr/>
          <a:lstStyle/>
          <a:p>
            <a:fld id="{894BAC28-BF5A-4C75-B04E-8611C7C38407}" type="slidenum">
              <a:rPr lang="en-US" smtClean="0"/>
              <a:t>8</a:t>
            </a:fld>
            <a:endParaRPr lang="en-US"/>
          </a:p>
        </p:txBody>
      </p:sp>
    </p:spTree>
    <p:extLst>
      <p:ext uri="{BB962C8B-B14F-4D97-AF65-F5344CB8AC3E}">
        <p14:creationId xmlns:p14="http://schemas.microsoft.com/office/powerpoint/2010/main" val="372171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BAC28-BF5A-4C75-B04E-8611C7C38407}" type="slidenum">
              <a:rPr lang="en-US" smtClean="0"/>
              <a:t>9</a:t>
            </a:fld>
            <a:endParaRPr lang="en-US"/>
          </a:p>
        </p:txBody>
      </p:sp>
    </p:spTree>
    <p:extLst>
      <p:ext uri="{BB962C8B-B14F-4D97-AF65-F5344CB8AC3E}">
        <p14:creationId xmlns:p14="http://schemas.microsoft.com/office/powerpoint/2010/main" val="241389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BAC28-BF5A-4C75-B04E-8611C7C38407}" type="slidenum">
              <a:rPr lang="en-US" smtClean="0"/>
              <a:t>10</a:t>
            </a:fld>
            <a:endParaRPr lang="en-US"/>
          </a:p>
        </p:txBody>
      </p:sp>
    </p:spTree>
    <p:extLst>
      <p:ext uri="{BB962C8B-B14F-4D97-AF65-F5344CB8AC3E}">
        <p14:creationId xmlns:p14="http://schemas.microsoft.com/office/powerpoint/2010/main" val="97667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BAC28-BF5A-4C75-B04E-8611C7C38407}" type="slidenum">
              <a:rPr lang="en-US" smtClean="0"/>
              <a:t>12</a:t>
            </a:fld>
            <a:endParaRPr lang="en-US"/>
          </a:p>
        </p:txBody>
      </p:sp>
    </p:spTree>
    <p:extLst>
      <p:ext uri="{BB962C8B-B14F-4D97-AF65-F5344CB8AC3E}">
        <p14:creationId xmlns:p14="http://schemas.microsoft.com/office/powerpoint/2010/main" val="3996777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5CD81A-BE36-4E4C-B941-708A1627B4BE}"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C69A7-7D07-470A-9379-3F3FED53EB9D}" type="slidenum">
              <a:rPr lang="en-US" smtClean="0"/>
              <a:t>‹#›</a:t>
            </a:fld>
            <a:endParaRPr lang="en-US"/>
          </a:p>
        </p:txBody>
      </p:sp>
    </p:spTree>
    <p:extLst>
      <p:ext uri="{BB962C8B-B14F-4D97-AF65-F5344CB8AC3E}">
        <p14:creationId xmlns:p14="http://schemas.microsoft.com/office/powerpoint/2010/main" val="324664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5CD81A-BE36-4E4C-B941-708A1627B4BE}"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C69A7-7D07-470A-9379-3F3FED53EB9D}" type="slidenum">
              <a:rPr lang="en-US" smtClean="0"/>
              <a:t>‹#›</a:t>
            </a:fld>
            <a:endParaRPr lang="en-US"/>
          </a:p>
        </p:txBody>
      </p:sp>
    </p:spTree>
    <p:extLst>
      <p:ext uri="{BB962C8B-B14F-4D97-AF65-F5344CB8AC3E}">
        <p14:creationId xmlns:p14="http://schemas.microsoft.com/office/powerpoint/2010/main" val="376190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5CD81A-BE36-4E4C-B941-708A1627B4BE}"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C69A7-7D07-470A-9379-3F3FED53EB9D}" type="slidenum">
              <a:rPr lang="en-US" smtClean="0"/>
              <a:t>‹#›</a:t>
            </a:fld>
            <a:endParaRPr lang="en-US"/>
          </a:p>
        </p:txBody>
      </p:sp>
    </p:spTree>
    <p:extLst>
      <p:ext uri="{BB962C8B-B14F-4D97-AF65-F5344CB8AC3E}">
        <p14:creationId xmlns:p14="http://schemas.microsoft.com/office/powerpoint/2010/main" val="157871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5CD81A-BE36-4E4C-B941-708A1627B4BE}"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C69A7-7D07-470A-9379-3F3FED53EB9D}" type="slidenum">
              <a:rPr lang="en-US" smtClean="0"/>
              <a:t>‹#›</a:t>
            </a:fld>
            <a:endParaRPr lang="en-US"/>
          </a:p>
        </p:txBody>
      </p:sp>
    </p:spTree>
    <p:extLst>
      <p:ext uri="{BB962C8B-B14F-4D97-AF65-F5344CB8AC3E}">
        <p14:creationId xmlns:p14="http://schemas.microsoft.com/office/powerpoint/2010/main" val="398731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5CD81A-BE36-4E4C-B941-708A1627B4BE}"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C69A7-7D07-470A-9379-3F3FED53EB9D}" type="slidenum">
              <a:rPr lang="en-US" smtClean="0"/>
              <a:t>‹#›</a:t>
            </a:fld>
            <a:endParaRPr lang="en-US"/>
          </a:p>
        </p:txBody>
      </p:sp>
    </p:spTree>
    <p:extLst>
      <p:ext uri="{BB962C8B-B14F-4D97-AF65-F5344CB8AC3E}">
        <p14:creationId xmlns:p14="http://schemas.microsoft.com/office/powerpoint/2010/main" val="44485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5CD81A-BE36-4E4C-B941-708A1627B4BE}"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C69A7-7D07-470A-9379-3F3FED53EB9D}" type="slidenum">
              <a:rPr lang="en-US" smtClean="0"/>
              <a:t>‹#›</a:t>
            </a:fld>
            <a:endParaRPr lang="en-US"/>
          </a:p>
        </p:txBody>
      </p:sp>
    </p:spTree>
    <p:extLst>
      <p:ext uri="{BB962C8B-B14F-4D97-AF65-F5344CB8AC3E}">
        <p14:creationId xmlns:p14="http://schemas.microsoft.com/office/powerpoint/2010/main" val="3282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5CD81A-BE36-4E4C-B941-708A1627B4BE}" type="datetimeFigureOut">
              <a:rPr lang="en-US" smtClean="0"/>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C69A7-7D07-470A-9379-3F3FED53EB9D}" type="slidenum">
              <a:rPr lang="en-US" smtClean="0"/>
              <a:t>‹#›</a:t>
            </a:fld>
            <a:endParaRPr lang="en-US"/>
          </a:p>
        </p:txBody>
      </p:sp>
    </p:spTree>
    <p:extLst>
      <p:ext uri="{BB962C8B-B14F-4D97-AF65-F5344CB8AC3E}">
        <p14:creationId xmlns:p14="http://schemas.microsoft.com/office/powerpoint/2010/main" val="412107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5CD81A-BE36-4E4C-B941-708A1627B4BE}" type="datetimeFigureOut">
              <a:rPr lang="en-US" smtClean="0"/>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C69A7-7D07-470A-9379-3F3FED53EB9D}" type="slidenum">
              <a:rPr lang="en-US" smtClean="0"/>
              <a:t>‹#›</a:t>
            </a:fld>
            <a:endParaRPr lang="en-US"/>
          </a:p>
        </p:txBody>
      </p:sp>
    </p:spTree>
    <p:extLst>
      <p:ext uri="{BB962C8B-B14F-4D97-AF65-F5344CB8AC3E}">
        <p14:creationId xmlns:p14="http://schemas.microsoft.com/office/powerpoint/2010/main" val="69688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CD81A-BE36-4E4C-B941-708A1627B4BE}" type="datetimeFigureOut">
              <a:rPr lang="en-US" smtClean="0"/>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C69A7-7D07-470A-9379-3F3FED53EB9D}" type="slidenum">
              <a:rPr lang="en-US" smtClean="0"/>
              <a:t>‹#›</a:t>
            </a:fld>
            <a:endParaRPr lang="en-US"/>
          </a:p>
        </p:txBody>
      </p:sp>
    </p:spTree>
    <p:extLst>
      <p:ext uri="{BB962C8B-B14F-4D97-AF65-F5344CB8AC3E}">
        <p14:creationId xmlns:p14="http://schemas.microsoft.com/office/powerpoint/2010/main" val="186272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CD81A-BE36-4E4C-B941-708A1627B4BE}"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C69A7-7D07-470A-9379-3F3FED53EB9D}" type="slidenum">
              <a:rPr lang="en-US" smtClean="0"/>
              <a:t>‹#›</a:t>
            </a:fld>
            <a:endParaRPr lang="en-US"/>
          </a:p>
        </p:txBody>
      </p:sp>
    </p:spTree>
    <p:extLst>
      <p:ext uri="{BB962C8B-B14F-4D97-AF65-F5344CB8AC3E}">
        <p14:creationId xmlns:p14="http://schemas.microsoft.com/office/powerpoint/2010/main" val="184741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CD81A-BE36-4E4C-B941-708A1627B4BE}"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C69A7-7D07-470A-9379-3F3FED53EB9D}" type="slidenum">
              <a:rPr lang="en-US" smtClean="0"/>
              <a:t>‹#›</a:t>
            </a:fld>
            <a:endParaRPr lang="en-US"/>
          </a:p>
        </p:txBody>
      </p:sp>
    </p:spTree>
    <p:extLst>
      <p:ext uri="{BB962C8B-B14F-4D97-AF65-F5344CB8AC3E}">
        <p14:creationId xmlns:p14="http://schemas.microsoft.com/office/powerpoint/2010/main" val="405923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CD81A-BE36-4E4C-B941-708A1627B4BE}" type="datetimeFigureOut">
              <a:rPr lang="en-US" smtClean="0"/>
              <a:t>5/3/2021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C69A7-7D07-470A-9379-3F3FED53EB9D}" type="slidenum">
              <a:rPr lang="en-US" smtClean="0"/>
              <a:t>‹#›</a:t>
            </a:fld>
            <a:endParaRPr lang="en-US"/>
          </a:p>
        </p:txBody>
      </p:sp>
    </p:spTree>
    <p:extLst>
      <p:ext uri="{BB962C8B-B14F-4D97-AF65-F5344CB8AC3E}">
        <p14:creationId xmlns:p14="http://schemas.microsoft.com/office/powerpoint/2010/main" val="316462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ysenate.gov/search/legislation"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http://www.op.nysed.gov/prof/diet/dietforms.htm" TargetMode="External"/><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grivera@nysenate.gov" TargetMode="External"/><Relationship Id="rId5" Type="http://schemas.openxmlformats.org/officeDocument/2006/relationships/hyperlink" Target="https://www.nysenate.gov/registration/nojs/form/start/find-my-senator" TargetMode="External"/><Relationship Id="rId4" Type="http://schemas.openxmlformats.org/officeDocument/2006/relationships/hyperlink" Target="https://nyassembly.gov/mem/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5169"/>
            <a:ext cx="12191997" cy="4728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nysda.memberclicks.net/assets/nysand%20color%20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295" y="377419"/>
            <a:ext cx="4985322" cy="3380048"/>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a:spLocks noGrp="1"/>
          </p:cNvSpPr>
          <p:nvPr>
            <p:ph type="subTitle" idx="1"/>
          </p:nvPr>
        </p:nvSpPr>
        <p:spPr>
          <a:xfrm>
            <a:off x="-1" y="4129899"/>
            <a:ext cx="12191997" cy="1882838"/>
          </a:xfrm>
        </p:spPr>
        <p:txBody>
          <a:bodyPr>
            <a:normAutofit/>
          </a:bodyPr>
          <a:lstStyle/>
          <a:p>
            <a:pPr algn="ctr"/>
            <a:r>
              <a:rPr lang="en-US" sz="3600" dirty="0">
                <a:latin typeface="Arial Black" panose="020B0A04020102020204" pitchFamily="34" charset="0"/>
              </a:rPr>
              <a:t>Legislation Regarding </a:t>
            </a:r>
          </a:p>
          <a:p>
            <a:pPr algn="ctr"/>
            <a:r>
              <a:rPr lang="en-US" sz="3600" dirty="0">
                <a:latin typeface="Arial Black" panose="020B0A04020102020204" pitchFamily="34" charset="0"/>
              </a:rPr>
              <a:t>Therapeutic Diet Order Privileges </a:t>
            </a:r>
          </a:p>
          <a:p>
            <a:pPr algn="ctr"/>
            <a:r>
              <a:rPr lang="en-US" sz="2800" i="1" dirty="0">
                <a:latin typeface="Arial" panose="020B0604020202020204" pitchFamily="34" charset="0"/>
                <a:cs typeface="Arial" panose="020B0604020202020204" pitchFamily="34" charset="0"/>
              </a:rPr>
              <a:t>Task Force Chair, Josephine Connolly-Schoonen, PhD, RD</a:t>
            </a:r>
          </a:p>
        </p:txBody>
      </p:sp>
    </p:spTree>
    <p:extLst>
      <p:ext uri="{BB962C8B-B14F-4D97-AF65-F5344CB8AC3E}">
        <p14:creationId xmlns:p14="http://schemas.microsoft.com/office/powerpoint/2010/main" val="630164099"/>
      </p:ext>
    </p:extLst>
  </p:cSld>
  <p:clrMapOvr>
    <a:masterClrMapping/>
  </p:clrMapOvr>
  <mc:AlternateContent xmlns:mc="http://schemas.openxmlformats.org/markup-compatibility/2006" xmlns:p14="http://schemas.microsoft.com/office/powerpoint/2010/main">
    <mc:Choice Requires="p14">
      <p:transition spd="slow" p14:dur="2000" advTm="37449"/>
    </mc:Choice>
    <mc:Fallback xmlns="">
      <p:transition spd="slow" advTm="374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BAE46-847C-44A5-A8BB-4132EB74ABB2}"/>
              </a:ext>
            </a:extLst>
          </p:cNvPr>
          <p:cNvPicPr>
            <a:picLocks noChangeAspect="1"/>
          </p:cNvPicPr>
          <p:nvPr/>
        </p:nvPicPr>
        <p:blipFill>
          <a:blip r:embed="rId3"/>
          <a:stretch>
            <a:fillRect/>
          </a:stretch>
        </p:blipFill>
        <p:spPr>
          <a:xfrm>
            <a:off x="1256760" y="681037"/>
            <a:ext cx="10297124" cy="6281894"/>
          </a:xfrm>
          <a:prstGeom prst="rect">
            <a:avLst/>
          </a:prstGeom>
        </p:spPr>
      </p:pic>
      <p:sp>
        <p:nvSpPr>
          <p:cNvPr id="5" name="Title 4">
            <a:extLst>
              <a:ext uri="{FF2B5EF4-FFF2-40B4-BE49-F238E27FC236}">
                <a16:creationId xmlns:a16="http://schemas.microsoft.com/office/drawing/2014/main" id="{69E19BA0-E9D6-4D0B-B3CB-76D3AB15F5FB}"/>
              </a:ext>
            </a:extLst>
          </p:cNvPr>
          <p:cNvSpPr>
            <a:spLocks noGrp="1"/>
          </p:cNvSpPr>
          <p:nvPr>
            <p:ph type="title"/>
          </p:nvPr>
        </p:nvSpPr>
        <p:spPr>
          <a:xfrm>
            <a:off x="838200" y="92644"/>
            <a:ext cx="10515600" cy="588393"/>
          </a:xfrm>
        </p:spPr>
        <p:txBody>
          <a:bodyPr>
            <a:normAutofit/>
          </a:bodyPr>
          <a:lstStyle/>
          <a:p>
            <a:r>
              <a:rPr lang="en-US" sz="3200" dirty="0"/>
              <a:t>https://nyassembly.gov/leg/</a:t>
            </a:r>
          </a:p>
        </p:txBody>
      </p:sp>
    </p:spTree>
    <p:extLst>
      <p:ext uri="{BB962C8B-B14F-4D97-AF65-F5344CB8AC3E}">
        <p14:creationId xmlns:p14="http://schemas.microsoft.com/office/powerpoint/2010/main" val="269358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D2BCB-542C-44FD-A09F-A3B858C80177}"/>
              </a:ext>
            </a:extLst>
          </p:cNvPr>
          <p:cNvSpPr>
            <a:spLocks noGrp="1"/>
          </p:cNvSpPr>
          <p:nvPr>
            <p:ph type="title"/>
          </p:nvPr>
        </p:nvSpPr>
        <p:spPr>
          <a:xfrm>
            <a:off x="0" y="0"/>
            <a:ext cx="10515600" cy="969000"/>
          </a:xfrm>
        </p:spPr>
        <p:txBody>
          <a:bodyPr>
            <a:normAutofit/>
          </a:bodyPr>
          <a:lstStyle/>
          <a:p>
            <a:r>
              <a:rPr lang="en-US" sz="2400" dirty="0">
                <a:hlinkClick r:id="rId2"/>
              </a:rPr>
              <a:t>https://www.nysenate.gov/search/legislation</a:t>
            </a:r>
            <a:br>
              <a:rPr lang="en-US" sz="2400" dirty="0"/>
            </a:br>
            <a:r>
              <a:rPr lang="en-US" sz="2400" dirty="0"/>
              <a:t>fill in “Print No” - S3330</a:t>
            </a:r>
          </a:p>
        </p:txBody>
      </p:sp>
      <p:pic>
        <p:nvPicPr>
          <p:cNvPr id="3" name="Picture 2">
            <a:extLst>
              <a:ext uri="{FF2B5EF4-FFF2-40B4-BE49-F238E27FC236}">
                <a16:creationId xmlns:a16="http://schemas.microsoft.com/office/drawing/2014/main" id="{651A15B4-1FBF-4FC1-B126-E0BB82C4375B}"/>
              </a:ext>
            </a:extLst>
          </p:cNvPr>
          <p:cNvPicPr>
            <a:picLocks noChangeAspect="1"/>
          </p:cNvPicPr>
          <p:nvPr/>
        </p:nvPicPr>
        <p:blipFill>
          <a:blip r:embed="rId3"/>
          <a:stretch>
            <a:fillRect/>
          </a:stretch>
        </p:blipFill>
        <p:spPr>
          <a:xfrm>
            <a:off x="3275737" y="549845"/>
            <a:ext cx="8591707" cy="6308155"/>
          </a:xfrm>
          <a:prstGeom prst="rect">
            <a:avLst/>
          </a:prstGeom>
        </p:spPr>
      </p:pic>
    </p:spTree>
    <p:extLst>
      <p:ext uri="{BB962C8B-B14F-4D97-AF65-F5344CB8AC3E}">
        <p14:creationId xmlns:p14="http://schemas.microsoft.com/office/powerpoint/2010/main" val="3558962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6" y="6385169"/>
            <a:ext cx="12192000" cy="4728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nysda.memberclicks.net/assets/nysand%20color%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7695" y="5636299"/>
            <a:ext cx="1804305" cy="12233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0347651">
            <a:off x="617828" y="1456101"/>
            <a:ext cx="2106342" cy="2308324"/>
          </a:xfrm>
          <a:prstGeom prst="rect">
            <a:avLst/>
          </a:prstGeom>
          <a:noFill/>
        </p:spPr>
        <p:txBody>
          <a:bodyPr wrap="square" rtlCol="0">
            <a:spAutoFit/>
          </a:bodyPr>
          <a:lstStyle/>
          <a:p>
            <a:r>
              <a:rPr lang="en-US" sz="2400" b="1" dirty="0">
                <a:solidFill>
                  <a:srgbClr val="B60225"/>
                </a:solidFill>
              </a:rPr>
              <a:t>Summary document you can use to structure &amp; guide your to your legislator!</a:t>
            </a:r>
          </a:p>
        </p:txBody>
      </p:sp>
      <p:pic>
        <p:nvPicPr>
          <p:cNvPr id="2" name="Picture 1">
            <a:extLst>
              <a:ext uri="{FF2B5EF4-FFF2-40B4-BE49-F238E27FC236}">
                <a16:creationId xmlns:a16="http://schemas.microsoft.com/office/drawing/2014/main" id="{E370F181-7023-497B-A2E1-8B10E85CE047}"/>
              </a:ext>
            </a:extLst>
          </p:cNvPr>
          <p:cNvPicPr>
            <a:picLocks noChangeAspect="1"/>
          </p:cNvPicPr>
          <p:nvPr/>
        </p:nvPicPr>
        <p:blipFill>
          <a:blip r:embed="rId4"/>
          <a:stretch>
            <a:fillRect/>
          </a:stretch>
        </p:blipFill>
        <p:spPr>
          <a:xfrm>
            <a:off x="3343951" y="0"/>
            <a:ext cx="5504098" cy="6858000"/>
          </a:xfrm>
          <a:prstGeom prst="rect">
            <a:avLst/>
          </a:prstGeom>
        </p:spPr>
      </p:pic>
    </p:spTree>
    <p:extLst>
      <p:ext uri="{BB962C8B-B14F-4D97-AF65-F5344CB8AC3E}">
        <p14:creationId xmlns:p14="http://schemas.microsoft.com/office/powerpoint/2010/main" val="1030009541"/>
      </p:ext>
    </p:extLst>
  </p:cSld>
  <p:clrMapOvr>
    <a:masterClrMapping/>
  </p:clrMapOvr>
  <mc:AlternateContent xmlns:mc="http://schemas.openxmlformats.org/markup-compatibility/2006" xmlns:p14="http://schemas.microsoft.com/office/powerpoint/2010/main">
    <mc:Choice Requires="p14">
      <p:transition spd="slow" p14:dur="2000" advTm="321957"/>
    </mc:Choice>
    <mc:Fallback xmlns="">
      <p:transition spd="slow" advTm="32195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Websites</a:t>
            </a:r>
          </a:p>
        </p:txBody>
      </p:sp>
      <p:sp>
        <p:nvSpPr>
          <p:cNvPr id="3" name="Content Placeholder 2"/>
          <p:cNvSpPr>
            <a:spLocks noGrp="1"/>
          </p:cNvSpPr>
          <p:nvPr>
            <p:ph idx="1"/>
          </p:nvPr>
        </p:nvSpPr>
        <p:spPr/>
        <p:txBody>
          <a:bodyPr>
            <a:normAutofit/>
          </a:bodyPr>
          <a:lstStyle/>
          <a:p>
            <a:r>
              <a:rPr lang="en-US" sz="3200" dirty="0"/>
              <a:t>NYSAND and LIAND</a:t>
            </a:r>
          </a:p>
          <a:p>
            <a:pPr lvl="1"/>
            <a:r>
              <a:rPr lang="en-US" sz="2800" dirty="0"/>
              <a:t>Tools for visits with elected officials</a:t>
            </a:r>
          </a:p>
          <a:p>
            <a:pPr lvl="2"/>
            <a:r>
              <a:rPr lang="en-US" sz="2400" dirty="0"/>
              <a:t>Sample email </a:t>
            </a:r>
          </a:p>
          <a:p>
            <a:pPr lvl="2"/>
            <a:r>
              <a:rPr lang="en-US" sz="2400" dirty="0"/>
              <a:t>Sample script for visit</a:t>
            </a:r>
          </a:p>
          <a:p>
            <a:pPr lvl="2"/>
            <a:r>
              <a:rPr lang="en-US" sz="2400" dirty="0"/>
              <a:t>TDO summary for legislators (also appropriate for your administrators) to you as guide or outline for your visit</a:t>
            </a:r>
          </a:p>
          <a:p>
            <a:pPr lvl="2"/>
            <a:r>
              <a:rPr lang="en-US" sz="2400" dirty="0"/>
              <a:t>FAQ (Frequently Asked Questions)</a:t>
            </a:r>
          </a:p>
        </p:txBody>
      </p:sp>
    </p:spTree>
    <p:extLst>
      <p:ext uri="{BB962C8B-B14F-4D97-AF65-F5344CB8AC3E}">
        <p14:creationId xmlns:p14="http://schemas.microsoft.com/office/powerpoint/2010/main" val="408963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608"/>
            <a:ext cx="10515600" cy="559666"/>
          </a:xfrm>
        </p:spPr>
        <p:txBody>
          <a:bodyPr>
            <a:normAutofit fontScale="90000"/>
          </a:bodyPr>
          <a:lstStyle/>
          <a:p>
            <a:r>
              <a:rPr lang="en-US" b="1" dirty="0">
                <a:latin typeface="Calibri" panose="020F0502020204030204" pitchFamily="34" charset="0"/>
              </a:rPr>
              <a:t>Objective</a:t>
            </a:r>
          </a:p>
        </p:txBody>
      </p:sp>
      <p:sp>
        <p:nvSpPr>
          <p:cNvPr id="3" name="Content Placeholder 2"/>
          <p:cNvSpPr>
            <a:spLocks noGrp="1"/>
          </p:cNvSpPr>
          <p:nvPr>
            <p:ph idx="1"/>
          </p:nvPr>
        </p:nvSpPr>
        <p:spPr>
          <a:xfrm>
            <a:off x="838200" y="859801"/>
            <a:ext cx="10255180" cy="5451015"/>
          </a:xfrm>
        </p:spPr>
        <p:txBody>
          <a:bodyPr>
            <a:normAutofit/>
          </a:bodyPr>
          <a:lstStyle/>
          <a:p>
            <a:r>
              <a:rPr lang="en-US" b="1" dirty="0"/>
              <a:t>Protect the public through delivery of the most appropriate diet/nutrition therapy while in a hospital or long-term care facility</a:t>
            </a:r>
          </a:p>
          <a:p>
            <a:r>
              <a:rPr lang="en-US" b="1" dirty="0"/>
              <a:t>Increase efficiency of operations related to food and nutrition in hospitals and long-term care facilities</a:t>
            </a:r>
          </a:p>
          <a:p>
            <a:pPr lvl="1"/>
            <a:r>
              <a:rPr lang="en-US" b="1" i="1" dirty="0"/>
              <a:t>CMS estimates that having RDs write diet orders would save $459 million annually</a:t>
            </a:r>
          </a:p>
          <a:p>
            <a:pPr marL="0" indent="0">
              <a:buNone/>
            </a:pPr>
            <a:r>
              <a:rPr lang="en-US" b="1" dirty="0"/>
              <a:t>Achieve objectives through passage of bills to </a:t>
            </a:r>
            <a:r>
              <a:rPr lang="en-US" b="1" u="sng" dirty="0"/>
              <a:t>amend</a:t>
            </a:r>
            <a:r>
              <a:rPr lang="en-US" b="1" dirty="0"/>
              <a:t> NYS Department of Education Law establishing certification of nutritionists/dietitians (Education Law Article 157)</a:t>
            </a:r>
          </a:p>
          <a:p>
            <a:pPr lvl="1"/>
            <a:r>
              <a:rPr lang="en-US" b="1" dirty="0"/>
              <a:t>Senate bill </a:t>
            </a:r>
            <a:r>
              <a:rPr lang="en-US" b="1" dirty="0">
                <a:solidFill>
                  <a:srgbClr val="C00000"/>
                </a:solidFill>
              </a:rPr>
              <a:t>S.3330</a:t>
            </a:r>
          </a:p>
          <a:p>
            <a:pPr lvl="1"/>
            <a:r>
              <a:rPr lang="en-US" b="1" dirty="0"/>
              <a:t>Assembly bill </a:t>
            </a:r>
            <a:r>
              <a:rPr lang="en-US" b="1" dirty="0">
                <a:solidFill>
                  <a:srgbClr val="C00000"/>
                </a:solidFill>
              </a:rPr>
              <a:t>A.6398</a:t>
            </a:r>
          </a:p>
          <a:p>
            <a:pPr lvl="1"/>
            <a:r>
              <a:rPr lang="en-US" b="1" dirty="0"/>
              <a:t>“same as bills”</a:t>
            </a:r>
          </a:p>
          <a:p>
            <a:r>
              <a:rPr lang="en-US" b="1" dirty="0"/>
              <a:t>Covers CDNs and RDN/CDNs in NYS</a:t>
            </a:r>
            <a:endParaRPr lang="en-US" dirty="0"/>
          </a:p>
        </p:txBody>
      </p:sp>
      <p:sp>
        <p:nvSpPr>
          <p:cNvPr id="4" name="Rectangle 3"/>
          <p:cNvSpPr/>
          <p:nvPr/>
        </p:nvSpPr>
        <p:spPr>
          <a:xfrm>
            <a:off x="-1956" y="6385169"/>
            <a:ext cx="12192000" cy="4728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nysda.memberclicks.net/assets/nysand%20color%2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7695" y="5636299"/>
            <a:ext cx="1804305" cy="122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4314"/>
      </p:ext>
    </p:extLst>
  </p:cSld>
  <p:clrMapOvr>
    <a:masterClrMapping/>
  </p:clrMapOvr>
  <mc:AlternateContent xmlns:mc="http://schemas.openxmlformats.org/markup-compatibility/2006" xmlns:p14="http://schemas.microsoft.com/office/powerpoint/2010/main">
    <mc:Choice Requires="p14">
      <p:transition spd="slow" p14:dur="2000" advTm="90723"/>
    </mc:Choice>
    <mc:Fallback xmlns="">
      <p:transition spd="slow" advTm="9072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6" y="6385169"/>
            <a:ext cx="12192000" cy="4728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nysda.memberclicks.net/assets/nysand%20color%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7695" y="5636299"/>
            <a:ext cx="1804305" cy="12233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749324" y="0"/>
            <a:ext cx="7326775" cy="6858000"/>
          </a:xfrm>
          <a:prstGeom prst="rect">
            <a:avLst/>
          </a:prstGeom>
        </p:spPr>
      </p:pic>
    </p:spTree>
    <p:extLst>
      <p:ext uri="{BB962C8B-B14F-4D97-AF65-F5344CB8AC3E}">
        <p14:creationId xmlns:p14="http://schemas.microsoft.com/office/powerpoint/2010/main" val="4074465515"/>
      </p:ext>
    </p:extLst>
  </p:cSld>
  <p:clrMapOvr>
    <a:masterClrMapping/>
  </p:clrMapOvr>
  <mc:AlternateContent xmlns:mc="http://schemas.openxmlformats.org/markup-compatibility/2006" xmlns:p14="http://schemas.microsoft.com/office/powerpoint/2010/main">
    <mc:Choice Requires="p14">
      <p:transition spd="slow" p14:dur="2000" advTm="26822"/>
    </mc:Choice>
    <mc:Fallback xmlns="">
      <p:transition spd="slow" advTm="268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2886"/>
            <a:ext cx="10515600" cy="1325563"/>
          </a:xfrm>
        </p:spPr>
        <p:txBody>
          <a:bodyPr>
            <a:normAutofit/>
          </a:bodyPr>
          <a:lstStyle/>
          <a:p>
            <a:r>
              <a:rPr lang="en-US" b="1" dirty="0">
                <a:solidFill>
                  <a:prstClr val="black"/>
                </a:solidFill>
              </a:rPr>
              <a:t>What’s in the amendment</a:t>
            </a:r>
            <a:r>
              <a:rPr lang="en-US" b="1" dirty="0"/>
              <a:t>?</a:t>
            </a:r>
          </a:p>
        </p:txBody>
      </p:sp>
      <p:sp>
        <p:nvSpPr>
          <p:cNvPr id="3" name="Content Placeholder 2"/>
          <p:cNvSpPr>
            <a:spLocks noGrp="1"/>
          </p:cNvSpPr>
          <p:nvPr>
            <p:ph idx="1"/>
          </p:nvPr>
        </p:nvSpPr>
        <p:spPr>
          <a:xfrm>
            <a:off x="623455" y="1452808"/>
            <a:ext cx="11125200" cy="4932361"/>
          </a:xfrm>
        </p:spPr>
        <p:txBody>
          <a:bodyPr>
            <a:normAutofit fontScale="92500" lnSpcReduction="10000"/>
          </a:bodyPr>
          <a:lstStyle/>
          <a:p>
            <a:pPr lvl="0"/>
            <a:r>
              <a:rPr lang="en-US" b="1" dirty="0">
                <a:solidFill>
                  <a:prstClr val="black"/>
                </a:solidFill>
              </a:rPr>
              <a:t>Language of Amendment:</a:t>
            </a:r>
            <a:endParaRPr lang="en-US" dirty="0">
              <a:solidFill>
                <a:prstClr val="black"/>
              </a:solidFill>
            </a:endParaRPr>
          </a:p>
          <a:p>
            <a:pPr marL="0" lvl="0" indent="0">
              <a:buNone/>
            </a:pPr>
            <a:r>
              <a:rPr lang="en-US" sz="2200" b="1" i="1" dirty="0">
                <a:solidFill>
                  <a:prstClr val="black"/>
                </a:solidFill>
              </a:rPr>
              <a:t>“Notwithstanding any other provision of law to the contrary, a certified dietitian or certified nutritionist may </a:t>
            </a:r>
            <a:r>
              <a:rPr lang="en-US" sz="2200" b="1" i="1" u="sng" dirty="0">
                <a:solidFill>
                  <a:srgbClr val="B60225"/>
                </a:solidFill>
              </a:rPr>
              <a:t>prescribe</a:t>
            </a:r>
            <a:r>
              <a:rPr lang="en-US" sz="2200" b="1" i="1" dirty="0">
                <a:solidFill>
                  <a:prstClr val="black"/>
                </a:solidFill>
              </a:rPr>
              <a:t>, </a:t>
            </a:r>
            <a:r>
              <a:rPr lang="en-US" sz="2200" b="1" i="1" u="sng" dirty="0">
                <a:solidFill>
                  <a:srgbClr val="B60225"/>
                </a:solidFill>
              </a:rPr>
              <a:t>order</a:t>
            </a:r>
            <a:r>
              <a:rPr lang="en-US" sz="2200" b="1" i="1" dirty="0">
                <a:solidFill>
                  <a:prstClr val="black"/>
                </a:solidFill>
              </a:rPr>
              <a:t>, write, review, evaluate, monitor and manage therapeutic diets, including enteral and parenteral nutrition, in hospitals, </a:t>
            </a:r>
            <a:r>
              <a:rPr lang="en-US" sz="2200" i="1" dirty="0">
                <a:solidFill>
                  <a:schemeClr val="bg1">
                    <a:lumMod val="50000"/>
                  </a:schemeClr>
                </a:solidFill>
              </a:rPr>
              <a:t>including diagnostic center, treatment center, or hospital-based outpatient department, residential health care facility or nursing home of any other facility as defined in section twenty-eight hundred one of the public health law</a:t>
            </a:r>
            <a:r>
              <a:rPr lang="en-US" sz="2200" i="1" dirty="0">
                <a:solidFill>
                  <a:prstClr val="black"/>
                </a:solidFill>
              </a:rPr>
              <a:t> </a:t>
            </a:r>
            <a:r>
              <a:rPr lang="en-US" sz="2200" b="1" i="1" dirty="0">
                <a:solidFill>
                  <a:prstClr val="black"/>
                </a:solidFill>
              </a:rPr>
              <a:t>when competency is determined by the medical director or governing body of such facility.”</a:t>
            </a:r>
          </a:p>
          <a:p>
            <a:pPr lvl="1"/>
            <a:r>
              <a:rPr lang="en-US" dirty="0">
                <a:solidFill>
                  <a:prstClr val="black"/>
                </a:solidFill>
              </a:rPr>
              <a:t>“</a:t>
            </a:r>
            <a:r>
              <a:rPr lang="en-US" b="1" u="sng" dirty="0">
                <a:solidFill>
                  <a:prstClr val="black"/>
                </a:solidFill>
              </a:rPr>
              <a:t>order</a:t>
            </a:r>
            <a:r>
              <a:rPr lang="en-US" dirty="0">
                <a:solidFill>
                  <a:prstClr val="black"/>
                </a:solidFill>
              </a:rPr>
              <a:t>” term necessary for RNs to be able to administer such TF or TPN </a:t>
            </a:r>
          </a:p>
          <a:p>
            <a:pPr lvl="1"/>
            <a:r>
              <a:rPr lang="en-US" dirty="0">
                <a:solidFill>
                  <a:prstClr val="black"/>
                </a:solidFill>
              </a:rPr>
              <a:t>“</a:t>
            </a:r>
            <a:r>
              <a:rPr lang="en-US" b="1" u="sng" dirty="0">
                <a:solidFill>
                  <a:prstClr val="black"/>
                </a:solidFill>
              </a:rPr>
              <a:t>prescribe</a:t>
            </a:r>
            <a:r>
              <a:rPr lang="en-US" dirty="0">
                <a:solidFill>
                  <a:prstClr val="black"/>
                </a:solidFill>
              </a:rPr>
              <a:t>” term necessary for pharmacists to dispense such TPN</a:t>
            </a:r>
          </a:p>
          <a:p>
            <a:pPr lvl="0"/>
            <a:r>
              <a:rPr lang="en-US" dirty="0">
                <a:solidFill>
                  <a:prstClr val="black"/>
                </a:solidFill>
              </a:rPr>
              <a:t>It is </a:t>
            </a:r>
            <a:r>
              <a:rPr lang="en-US" b="1" dirty="0">
                <a:solidFill>
                  <a:srgbClr val="B60225"/>
                </a:solidFill>
              </a:rPr>
              <a:t>PERMISSIVE</a:t>
            </a:r>
            <a:r>
              <a:rPr lang="en-US" dirty="0">
                <a:solidFill>
                  <a:prstClr val="black"/>
                </a:solidFill>
              </a:rPr>
              <a:t> and </a:t>
            </a:r>
            <a:r>
              <a:rPr lang="en-US" b="1" dirty="0">
                <a:solidFill>
                  <a:srgbClr val="B60225"/>
                </a:solidFill>
              </a:rPr>
              <a:t>INCLUSIVE</a:t>
            </a:r>
          </a:p>
          <a:p>
            <a:pPr lvl="1"/>
            <a:r>
              <a:rPr lang="en-US" dirty="0">
                <a:solidFill>
                  <a:prstClr val="black"/>
                </a:solidFill>
              </a:rPr>
              <a:t>Allows hospitals and long term care facilities to go through the process of getting privileges for RD/CDNs to write diet orders to the extent desired; does not mandate such facilities to do so</a:t>
            </a:r>
          </a:p>
          <a:p>
            <a:pPr lvl="1"/>
            <a:r>
              <a:rPr lang="en-US" dirty="0">
                <a:solidFill>
                  <a:prstClr val="black"/>
                </a:solidFill>
              </a:rPr>
              <a:t>Includes RD/CDNs as one of many health care providers that can write diet orders, including attending physicians, resident physicians, NPs, PAs</a:t>
            </a:r>
          </a:p>
        </p:txBody>
      </p:sp>
      <p:sp>
        <p:nvSpPr>
          <p:cNvPr id="4" name="Rectangle 3"/>
          <p:cNvSpPr/>
          <p:nvPr/>
        </p:nvSpPr>
        <p:spPr>
          <a:xfrm>
            <a:off x="-1956" y="6385169"/>
            <a:ext cx="12192000" cy="4728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2" descr="https://nysda.memberclicks.net/assets/nysand%20color%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6848" y="124009"/>
            <a:ext cx="1804305" cy="122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388257"/>
      </p:ext>
    </p:extLst>
  </p:cSld>
  <p:clrMapOvr>
    <a:masterClrMapping/>
  </p:clrMapOvr>
  <mc:AlternateContent xmlns:mc="http://schemas.openxmlformats.org/markup-compatibility/2006" xmlns:p14="http://schemas.microsoft.com/office/powerpoint/2010/main">
    <mc:Choice Requires="p14">
      <p:transition spd="slow" p14:dur="2000" advTm="229097"/>
    </mc:Choice>
    <mc:Fallback xmlns="">
      <p:transition spd="slow" advTm="22909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2887"/>
            <a:ext cx="10515600" cy="935032"/>
          </a:xfrm>
        </p:spPr>
        <p:txBody>
          <a:bodyPr>
            <a:normAutofit/>
          </a:bodyPr>
          <a:lstStyle/>
          <a:p>
            <a:r>
              <a:rPr lang="en-US" b="1" dirty="0"/>
              <a:t>Why is this important?</a:t>
            </a:r>
          </a:p>
        </p:txBody>
      </p:sp>
      <p:sp>
        <p:nvSpPr>
          <p:cNvPr id="3" name="Content Placeholder 2"/>
          <p:cNvSpPr>
            <a:spLocks noGrp="1"/>
          </p:cNvSpPr>
          <p:nvPr>
            <p:ph idx="1"/>
          </p:nvPr>
        </p:nvSpPr>
        <p:spPr>
          <a:xfrm>
            <a:off x="228600" y="1059041"/>
            <a:ext cx="11125200" cy="5508013"/>
          </a:xfrm>
        </p:spPr>
        <p:txBody>
          <a:bodyPr>
            <a:normAutofit/>
          </a:bodyPr>
          <a:lstStyle/>
          <a:p>
            <a:r>
              <a:rPr lang="en-US" sz="3200" dirty="0"/>
              <a:t>Improves patient safety and clinical care</a:t>
            </a:r>
          </a:p>
          <a:p>
            <a:r>
              <a:rPr lang="en-US" sz="3200" dirty="0"/>
              <a:t>Increase efficiency and productivity of RD/CDNs in hospitals and long term care facilities; as well as all members of the health care teams</a:t>
            </a:r>
          </a:p>
          <a:p>
            <a:pPr lvl="1"/>
            <a:r>
              <a:rPr lang="en-US" sz="2800" dirty="0"/>
              <a:t>Currently RD/CDNs can propose diet orders; it currently takes about 1-4 hours to reach MD and have proposed diet order signed.  (e.g. carbohydrate modifications to </a:t>
            </a:r>
            <a:r>
              <a:rPr lang="en-US" sz="2800" dirty="0" err="1"/>
              <a:t>po</a:t>
            </a:r>
            <a:r>
              <a:rPr lang="en-US" sz="2800" dirty="0"/>
              <a:t> diet orders, texture modifications and tube feeding orders /modifications)</a:t>
            </a:r>
          </a:p>
          <a:p>
            <a:pPr lvl="1"/>
            <a:r>
              <a:rPr lang="en-US" sz="2800" dirty="0"/>
              <a:t>RD/CDNs  repeatedly identify wrong diet consistency orders/trays and prevent their delivery to patients Every day RD/CDNs propose carb modifiers that are missing from standing diet orders, but they need MD to sign “proposed diet orders” in EMR</a:t>
            </a:r>
          </a:p>
        </p:txBody>
      </p:sp>
      <p:sp>
        <p:nvSpPr>
          <p:cNvPr id="4" name="Rectangle 3"/>
          <p:cNvSpPr/>
          <p:nvPr/>
        </p:nvSpPr>
        <p:spPr>
          <a:xfrm>
            <a:off x="-1956" y="6385169"/>
            <a:ext cx="12192000" cy="4728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nysda.memberclicks.net/assets/nysand%20color%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6848" y="124009"/>
            <a:ext cx="1804305" cy="122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830194"/>
      </p:ext>
    </p:extLst>
  </p:cSld>
  <p:clrMapOvr>
    <a:masterClrMapping/>
  </p:clrMapOvr>
  <mc:AlternateContent xmlns:mc="http://schemas.openxmlformats.org/markup-compatibility/2006" xmlns:p14="http://schemas.microsoft.com/office/powerpoint/2010/main">
    <mc:Choice Requires="p14">
      <p:transition spd="slow" p14:dur="2000" advTm="126246"/>
    </mc:Choice>
    <mc:Fallback xmlns="">
      <p:transition spd="slow" advTm="12624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615"/>
            <a:ext cx="10936656" cy="1325563"/>
          </a:xfrm>
        </p:spPr>
        <p:txBody>
          <a:bodyPr>
            <a:normAutofit/>
          </a:bodyPr>
          <a:lstStyle/>
          <a:p>
            <a:r>
              <a:rPr lang="en-US" b="1" dirty="0"/>
              <a:t>Why Now?</a:t>
            </a:r>
          </a:p>
        </p:txBody>
      </p:sp>
      <p:sp>
        <p:nvSpPr>
          <p:cNvPr id="3" name="Content Placeholder 2"/>
          <p:cNvSpPr>
            <a:spLocks noGrp="1"/>
          </p:cNvSpPr>
          <p:nvPr>
            <p:ph idx="1"/>
          </p:nvPr>
        </p:nvSpPr>
        <p:spPr>
          <a:xfrm>
            <a:off x="838200" y="1064303"/>
            <a:ext cx="10515600" cy="5319248"/>
          </a:xfrm>
        </p:spPr>
        <p:txBody>
          <a:bodyPr>
            <a:normAutofit lnSpcReduction="10000"/>
          </a:bodyPr>
          <a:lstStyle/>
          <a:p>
            <a:r>
              <a:rPr lang="en-US" dirty="0"/>
              <a:t>The impetus of this activity is a ruling by the Centers for Medicare/Medicaid in May 2014 indicating that RDs are the professionals who are best qualified to provide medical nutrition therapy, including writing diet orders, and permitting hospitals/long-term care facilities to extend therapeutic diet order writing privileges to </a:t>
            </a:r>
            <a:r>
              <a:rPr lang="en-US" dirty="0" err="1"/>
              <a:t>RDs.</a:t>
            </a:r>
            <a:endParaRPr lang="en-US" dirty="0"/>
          </a:p>
          <a:p>
            <a:pPr lvl="1"/>
            <a:r>
              <a:rPr lang="en-US" dirty="0"/>
              <a:t>Since RDs not “licensed” in NY, CMS ruling does not apply, unless we amend NYS Education law covering our certification</a:t>
            </a:r>
          </a:p>
          <a:p>
            <a:r>
              <a:rPr lang="en-US" dirty="0"/>
              <a:t>The COVID pandemic highlighted the need for TDO for patient safety and hospital operational efficiency</a:t>
            </a:r>
          </a:p>
          <a:p>
            <a:pPr lvl="1"/>
            <a:r>
              <a:rPr lang="en-US" dirty="0"/>
              <a:t>Every vented patient needed to be tube fed; many MDs reassigned to hospital units did not have experience writing diet orders</a:t>
            </a:r>
          </a:p>
          <a:p>
            <a:pPr lvl="1"/>
            <a:r>
              <a:rPr lang="en-US" dirty="0"/>
              <a:t>RDs most informed about shortages that impacted tube feeding orders</a:t>
            </a:r>
          </a:p>
          <a:p>
            <a:pPr lvl="2"/>
            <a:r>
              <a:rPr lang="en-US" dirty="0"/>
              <a:t>Tube feeding formulas</a:t>
            </a:r>
          </a:p>
          <a:p>
            <a:pPr lvl="2"/>
            <a:r>
              <a:rPr lang="en-US" dirty="0" err="1"/>
              <a:t>Equipement</a:t>
            </a:r>
            <a:r>
              <a:rPr lang="en-US" dirty="0"/>
              <a:t>: pumps, bags, spike sets, etc.</a:t>
            </a:r>
          </a:p>
        </p:txBody>
      </p:sp>
      <p:sp>
        <p:nvSpPr>
          <p:cNvPr id="4" name="Rectangle 3"/>
          <p:cNvSpPr/>
          <p:nvPr/>
        </p:nvSpPr>
        <p:spPr>
          <a:xfrm>
            <a:off x="-1956" y="6385169"/>
            <a:ext cx="12192000" cy="4728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nysda.memberclicks.net/assets/nysand%20color%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7695" y="5636299"/>
            <a:ext cx="1804305" cy="122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389186"/>
      </p:ext>
    </p:extLst>
  </p:cSld>
  <p:clrMapOvr>
    <a:masterClrMapping/>
  </p:clrMapOvr>
  <mc:AlternateContent xmlns:mc="http://schemas.openxmlformats.org/markup-compatibility/2006" xmlns:p14="http://schemas.microsoft.com/office/powerpoint/2010/main">
    <mc:Choice Requires="p14">
      <p:transition spd="slow" p14:dur="2000" advTm="123931"/>
    </mc:Choice>
    <mc:Fallback xmlns="">
      <p:transition spd="slow" advTm="1239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9557" y="0"/>
            <a:ext cx="10102644" cy="6858000"/>
          </a:xfrm>
          <a:prstGeom prst="rect">
            <a:avLst/>
          </a:prstGeom>
        </p:spPr>
      </p:pic>
    </p:spTree>
    <p:extLst>
      <p:ext uri="{BB962C8B-B14F-4D97-AF65-F5344CB8AC3E}">
        <p14:creationId xmlns:p14="http://schemas.microsoft.com/office/powerpoint/2010/main" val="3435900198"/>
      </p:ext>
    </p:extLst>
  </p:cSld>
  <p:clrMapOvr>
    <a:masterClrMapping/>
  </p:clrMapOvr>
  <mc:AlternateContent xmlns:mc="http://schemas.openxmlformats.org/markup-compatibility/2006" xmlns:p14="http://schemas.microsoft.com/office/powerpoint/2010/main">
    <mc:Choice Requires="p14">
      <p:transition spd="slow" p14:dur="2000" advTm="123181"/>
    </mc:Choice>
    <mc:Fallback xmlns="">
      <p:transition spd="slow" advTm="12318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87" y="880673"/>
            <a:ext cx="10254026" cy="721879"/>
          </a:xfrm>
        </p:spPr>
        <p:txBody>
          <a:bodyPr>
            <a:normAutofit/>
          </a:bodyPr>
          <a:lstStyle/>
          <a:p>
            <a:r>
              <a:rPr lang="en-US" b="1" dirty="0"/>
              <a:t>LTC Regulations   </a:t>
            </a:r>
          </a:p>
        </p:txBody>
      </p:sp>
      <p:pic>
        <p:nvPicPr>
          <p:cNvPr id="6" name="Content Placeholder 5"/>
          <p:cNvPicPr>
            <a:picLocks noGrp="1" noChangeAspect="1"/>
          </p:cNvPicPr>
          <p:nvPr>
            <p:ph idx="1"/>
          </p:nvPr>
        </p:nvPicPr>
        <p:blipFill rotWithShape="1">
          <a:blip r:embed="rId3"/>
          <a:srcRect l="15353" t="12123" r="65743" b="65843"/>
          <a:stretch/>
        </p:blipFill>
        <p:spPr>
          <a:xfrm>
            <a:off x="1620369" y="1761966"/>
            <a:ext cx="8008484" cy="2625476"/>
          </a:xfrm>
          <a:prstGeom prst="rect">
            <a:avLst/>
          </a:prstGeom>
        </p:spPr>
      </p:pic>
      <p:sp>
        <p:nvSpPr>
          <p:cNvPr id="4" name="Rectangle 3"/>
          <p:cNvSpPr/>
          <p:nvPr/>
        </p:nvSpPr>
        <p:spPr>
          <a:xfrm>
            <a:off x="-1956" y="6385169"/>
            <a:ext cx="12192000" cy="4728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nysda.memberclicks.net/assets/nysand%20color%2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7695" y="5636299"/>
            <a:ext cx="1804305" cy="12233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36218" y="4970056"/>
            <a:ext cx="4610045" cy="646331"/>
          </a:xfrm>
          <a:prstGeom prst="rect">
            <a:avLst/>
          </a:prstGeom>
          <a:noFill/>
        </p:spPr>
        <p:txBody>
          <a:bodyPr wrap="none" rtlCol="0">
            <a:spAutoFit/>
          </a:bodyPr>
          <a:lstStyle/>
          <a:p>
            <a:r>
              <a:rPr lang="en-US" dirty="0"/>
              <a:t>F715 Physician delegation to Dietitian </a:t>
            </a:r>
          </a:p>
          <a:p>
            <a:r>
              <a:rPr lang="en-US" dirty="0"/>
              <a:t>F808 Therapeutic Diet Prescribed by Physician</a:t>
            </a:r>
          </a:p>
        </p:txBody>
      </p:sp>
    </p:spTree>
    <p:extLst>
      <p:ext uri="{BB962C8B-B14F-4D97-AF65-F5344CB8AC3E}">
        <p14:creationId xmlns:p14="http://schemas.microsoft.com/office/powerpoint/2010/main" val="2411903524"/>
      </p:ext>
    </p:extLst>
  </p:cSld>
  <p:clrMapOvr>
    <a:masterClrMapping/>
  </p:clrMapOvr>
  <mc:AlternateContent xmlns:mc="http://schemas.openxmlformats.org/markup-compatibility/2006" xmlns:p14="http://schemas.microsoft.com/office/powerpoint/2010/main">
    <mc:Choice Requires="p14">
      <p:transition spd="slow" p14:dur="2000" advTm="67150"/>
    </mc:Choice>
    <mc:Fallback xmlns="">
      <p:transition spd="slow" advTm="671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55" y="36985"/>
            <a:ext cx="10254026" cy="690380"/>
          </a:xfrm>
        </p:spPr>
        <p:txBody>
          <a:bodyPr>
            <a:normAutofit fontScale="90000"/>
          </a:bodyPr>
          <a:lstStyle/>
          <a:p>
            <a:r>
              <a:rPr lang="en-US" b="1" dirty="0"/>
              <a:t>What can each RD do? </a:t>
            </a:r>
            <a:endParaRPr lang="en-US" b="1" dirty="0">
              <a:solidFill>
                <a:srgbClr val="FF0000"/>
              </a:solidFill>
            </a:endParaRPr>
          </a:p>
        </p:txBody>
      </p:sp>
      <p:sp>
        <p:nvSpPr>
          <p:cNvPr id="3" name="Content Placeholder 2"/>
          <p:cNvSpPr>
            <a:spLocks noGrp="1"/>
          </p:cNvSpPr>
          <p:nvPr>
            <p:ph idx="1"/>
          </p:nvPr>
        </p:nvSpPr>
        <p:spPr>
          <a:xfrm>
            <a:off x="574833" y="727365"/>
            <a:ext cx="11364322" cy="5881253"/>
          </a:xfrm>
        </p:spPr>
        <p:txBody>
          <a:bodyPr>
            <a:normAutofit fontScale="70000" lnSpcReduction="20000"/>
          </a:bodyPr>
          <a:lstStyle/>
          <a:p>
            <a:pPr lvl="0"/>
            <a:r>
              <a:rPr lang="en-US" dirty="0"/>
              <a:t>Make sure you are a Certified Dietitian/Nutritionist:  </a:t>
            </a:r>
            <a:r>
              <a:rPr lang="en-US" dirty="0">
                <a:hlinkClick r:id="rId3"/>
              </a:rPr>
              <a:t>http://www.op.nysed.gov/prof/diet/dietforms.htm</a:t>
            </a:r>
            <a:endParaRPr lang="en-US" dirty="0"/>
          </a:p>
          <a:p>
            <a:pPr lvl="0"/>
            <a:r>
              <a:rPr lang="en-US" dirty="0"/>
              <a:t>Contact your own NYS Senator or Assembly Member requesting they co-sponsor these bills; ask your MD/RN colleagues to do the same</a:t>
            </a:r>
          </a:p>
          <a:p>
            <a:pPr lvl="1"/>
            <a:r>
              <a:rPr lang="en-US" dirty="0"/>
              <a:t>Determine your legislators: </a:t>
            </a:r>
          </a:p>
          <a:p>
            <a:pPr marL="914400" lvl="2" indent="0">
              <a:buNone/>
            </a:pPr>
            <a:r>
              <a:rPr lang="en-US" dirty="0">
                <a:hlinkClick r:id="rId4"/>
              </a:rPr>
              <a:t>https://nyassembly.gov/mem/search/</a:t>
            </a:r>
            <a:endParaRPr lang="en-US" dirty="0"/>
          </a:p>
          <a:p>
            <a:pPr marL="914400" lvl="2" indent="0">
              <a:buNone/>
            </a:pPr>
            <a:r>
              <a:rPr lang="en-US" dirty="0">
                <a:hlinkClick r:id="rId5"/>
              </a:rPr>
              <a:t>https://www.nysenate.gov/registration/nojs/form/start/find-my-senator</a:t>
            </a:r>
            <a:r>
              <a:rPr lang="en-US" dirty="0"/>
              <a:t> </a:t>
            </a:r>
          </a:p>
          <a:p>
            <a:pPr lvl="1" defTabSz="823913"/>
            <a:r>
              <a:rPr lang="en-US" dirty="0"/>
              <a:t>Determine if legislators already sponsored (see next 2 slides on how to determine this)	</a:t>
            </a:r>
          </a:p>
          <a:p>
            <a:pPr lvl="1"/>
            <a:r>
              <a:rPr lang="en-US" dirty="0"/>
              <a:t>Call or email asking for co-sponsorship or thanking legislator</a:t>
            </a:r>
          </a:p>
          <a:p>
            <a:pPr lvl="1"/>
            <a:r>
              <a:rPr lang="en-US" b="1" dirty="0">
                <a:solidFill>
                  <a:srgbClr val="C00000"/>
                </a:solidFill>
              </a:rPr>
              <a:t>Better yet – visit!!!  (may be via Zoom)</a:t>
            </a:r>
          </a:p>
          <a:p>
            <a:pPr lvl="1"/>
            <a:r>
              <a:rPr lang="en-US" dirty="0"/>
              <a:t>It is important to follow-up; check if they co-sponsored; if not ask if you can meet to further discuss </a:t>
            </a:r>
          </a:p>
          <a:p>
            <a:pPr lvl="0"/>
            <a:r>
              <a:rPr lang="en-US" dirty="0"/>
              <a:t>Contact sponsor of bills (template letter prepared); ask your MD/RN colleagues to do the same</a:t>
            </a:r>
          </a:p>
          <a:p>
            <a:pPr lvl="1"/>
            <a:r>
              <a:rPr lang="en-US" dirty="0"/>
              <a:t>Assembly Member Fred Thiele </a:t>
            </a:r>
          </a:p>
          <a:p>
            <a:pPr marL="457200" lvl="1" indent="0">
              <a:buNone/>
            </a:pPr>
            <a:r>
              <a:rPr lang="en-US" dirty="0"/>
              <a:t>	New York State Assembly</a:t>
            </a:r>
          </a:p>
          <a:p>
            <a:pPr marL="914400" lvl="2" indent="0">
              <a:buNone/>
              <a:tabLst>
                <a:tab pos="1889125" algn="l"/>
              </a:tabLst>
            </a:pPr>
            <a:r>
              <a:rPr lang="en-US" dirty="0"/>
              <a:t>Legislative Office Building, Room 837</a:t>
            </a:r>
          </a:p>
          <a:p>
            <a:pPr marL="914400" lvl="2" indent="0">
              <a:buNone/>
              <a:tabLst>
                <a:tab pos="1889125" algn="l"/>
              </a:tabLst>
            </a:pPr>
            <a:r>
              <a:rPr lang="en-US" dirty="0"/>
              <a:t>Albany, NY 12248</a:t>
            </a:r>
          </a:p>
          <a:p>
            <a:pPr lvl="1"/>
            <a:r>
              <a:rPr lang="en-US" dirty="0"/>
              <a:t>Senator Gustavo Rivera (518-455-3395; </a:t>
            </a:r>
            <a:r>
              <a:rPr lang="en-US" dirty="0">
                <a:hlinkClick r:id="rId6"/>
              </a:rPr>
              <a:t>grivera@nysenate.gov</a:t>
            </a:r>
            <a:r>
              <a:rPr lang="en-US" dirty="0"/>
              <a:t>)</a:t>
            </a:r>
          </a:p>
          <a:p>
            <a:pPr marL="914400" lvl="2" indent="0">
              <a:buNone/>
              <a:tabLst>
                <a:tab pos="1889125" algn="l"/>
              </a:tabLst>
            </a:pPr>
            <a:r>
              <a:rPr lang="en-US" dirty="0"/>
              <a:t>Chair, Committee on Health</a:t>
            </a:r>
          </a:p>
          <a:p>
            <a:pPr marL="914400" lvl="2" indent="0">
              <a:buNone/>
              <a:tabLst>
                <a:tab pos="1889125" algn="l"/>
              </a:tabLst>
            </a:pPr>
            <a:r>
              <a:rPr lang="en-US" dirty="0"/>
              <a:t>New York State Senate</a:t>
            </a:r>
          </a:p>
          <a:p>
            <a:pPr marL="914400" lvl="2" indent="0">
              <a:buNone/>
              <a:tabLst>
                <a:tab pos="1889125" algn="l"/>
              </a:tabLst>
            </a:pPr>
            <a:r>
              <a:rPr lang="en-US" dirty="0"/>
              <a:t>Capital Building, Room # 502C</a:t>
            </a:r>
          </a:p>
          <a:p>
            <a:pPr marL="914400" lvl="2" indent="0">
              <a:buNone/>
              <a:tabLst>
                <a:tab pos="1889125" algn="l"/>
              </a:tabLst>
            </a:pPr>
            <a:r>
              <a:rPr lang="en-US" dirty="0"/>
              <a:t>Albany, NY 12247</a:t>
            </a:r>
          </a:p>
          <a:p>
            <a:pPr lvl="0"/>
            <a:r>
              <a:rPr lang="en-US" dirty="0"/>
              <a:t>Through networking with colleagues, advocate for support from fellow RDs, NYS physician/nursing professional associations; ask MDs/RNs to contact sponsors and/or their legislators</a:t>
            </a:r>
          </a:p>
        </p:txBody>
      </p:sp>
      <p:sp>
        <p:nvSpPr>
          <p:cNvPr id="4" name="Rectangle 3"/>
          <p:cNvSpPr/>
          <p:nvPr/>
        </p:nvSpPr>
        <p:spPr>
          <a:xfrm>
            <a:off x="-1956" y="6385169"/>
            <a:ext cx="12192000" cy="4728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nysda.memberclicks.net/assets/nysand%20color%20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87695" y="5636299"/>
            <a:ext cx="1804305" cy="122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732082"/>
      </p:ext>
    </p:extLst>
  </p:cSld>
  <p:clrMapOvr>
    <a:masterClrMapping/>
  </p:clrMapOvr>
  <mc:AlternateContent xmlns:mc="http://schemas.openxmlformats.org/markup-compatibility/2006" xmlns:p14="http://schemas.microsoft.com/office/powerpoint/2010/main">
    <mc:Choice Requires="p14">
      <p:transition spd="slow" p14:dur="2000" advTm="321957"/>
    </mc:Choice>
    <mc:Fallback xmlns="">
      <p:transition spd="slow" advTm="32195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17023</TotalTime>
  <Words>1081</Words>
  <Application>Microsoft Office PowerPoint</Application>
  <PresentationFormat>Widescreen</PresentationFormat>
  <Paragraphs>78</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PowerPoint Presentation</vt:lpstr>
      <vt:lpstr>Objective</vt:lpstr>
      <vt:lpstr>PowerPoint Presentation</vt:lpstr>
      <vt:lpstr>What’s in the amendment?</vt:lpstr>
      <vt:lpstr>Why is this important?</vt:lpstr>
      <vt:lpstr>Why Now?</vt:lpstr>
      <vt:lpstr>PowerPoint Presentation</vt:lpstr>
      <vt:lpstr>LTC Regulations   </vt:lpstr>
      <vt:lpstr>What can each RD do? </vt:lpstr>
      <vt:lpstr>https://nyassembly.gov/leg/</vt:lpstr>
      <vt:lpstr>https://www.nysenate.gov/search/legislation fill in “Print No” - S3330</vt:lpstr>
      <vt:lpstr>PowerPoint Presentation</vt:lpstr>
      <vt:lpstr>Important Websites</vt:lpstr>
    </vt:vector>
  </TitlesOfParts>
  <Company>SCRIC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Tucker</dc:creator>
  <cp:lastModifiedBy>Connolly-Schoonen, Josephine</cp:lastModifiedBy>
  <cp:revision>391</cp:revision>
  <cp:lastPrinted>2020-06-08T21:13:22Z</cp:lastPrinted>
  <dcterms:created xsi:type="dcterms:W3CDTF">2016-07-22T15:57:52Z</dcterms:created>
  <dcterms:modified xsi:type="dcterms:W3CDTF">2021-05-03T22:50:10Z</dcterms:modified>
</cp:coreProperties>
</file>