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1" r:id="rId2"/>
    <p:sldId id="258" r:id="rId3"/>
    <p:sldId id="259" r:id="rId4"/>
    <p:sldId id="260" r:id="rId5"/>
    <p:sldId id="276" r:id="rId6"/>
    <p:sldId id="261" r:id="rId7"/>
    <p:sldId id="277" r:id="rId8"/>
    <p:sldId id="262" r:id="rId9"/>
    <p:sldId id="272" r:id="rId10"/>
    <p:sldId id="266" r:id="rId11"/>
    <p:sldId id="275" r:id="rId12"/>
    <p:sldId id="263" r:id="rId13"/>
    <p:sldId id="278" r:id="rId14"/>
    <p:sldId id="264" r:id="rId15"/>
    <p:sldId id="279" r:id="rId16"/>
    <p:sldId id="265" r:id="rId17"/>
    <p:sldId id="280" r:id="rId18"/>
    <p:sldId id="267" r:id="rId19"/>
    <p:sldId id="268" r:id="rId20"/>
    <p:sldId id="269" r:id="rId21"/>
    <p:sldId id="270" r:id="rId22"/>
    <p:sldId id="271" r:id="rId2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5" autoAdjust="0"/>
    <p:restoredTop sz="94660"/>
  </p:normalViewPr>
  <p:slideViewPr>
    <p:cSldViewPr snapToGrid="0">
      <p:cViewPr varScale="1">
        <p:scale>
          <a:sx n="64" d="100"/>
          <a:sy n="64" d="100"/>
        </p:scale>
        <p:origin x="111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3426592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230526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3200746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4212929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806103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579708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1280465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3632350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3371119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3362240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27E52F-D443-4E3F-9E53-AFA2CDC94A07}" type="datetimeFigureOut">
              <a:rPr lang="en-US" smtClean="0"/>
              <a:t>10/6/2021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2DA8F6-65AC-4DAD-AB9A-B2CD542EB120}" type="slidenum">
              <a:rPr lang="en-US" smtClean="0"/>
              <a:t>‹#›</a:t>
            </a:fld>
            <a:endParaRPr lang="en-US" dirty="0"/>
          </a:p>
        </p:txBody>
      </p:sp>
    </p:spTree>
    <p:extLst>
      <p:ext uri="{BB962C8B-B14F-4D97-AF65-F5344CB8AC3E}">
        <p14:creationId xmlns:p14="http://schemas.microsoft.com/office/powerpoint/2010/main" val="39235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27E52F-D443-4E3F-9E53-AFA2CDC94A07}" type="datetimeFigureOut">
              <a:rPr lang="en-US" smtClean="0"/>
              <a:t>10/6/2021</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2DA8F6-65AC-4DAD-AB9A-B2CD542EB120}" type="slidenum">
              <a:rPr lang="en-US" smtClean="0"/>
              <a:t>‹#›</a:t>
            </a:fld>
            <a:endParaRPr lang="en-US" dirty="0"/>
          </a:p>
        </p:txBody>
      </p:sp>
    </p:spTree>
    <p:extLst>
      <p:ext uri="{BB962C8B-B14F-4D97-AF65-F5344CB8AC3E}">
        <p14:creationId xmlns:p14="http://schemas.microsoft.com/office/powerpoint/2010/main" val="17957964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linkedin.com/in/JanetKolmerGrommet" TargetMode="External"/><Relationship Id="rId2" Type="http://schemas.openxmlformats.org/officeDocument/2006/relationships/hyperlink" Target="mailto:JKGrommet@yahoo.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FD182-6007-4F74-B634-1A2CB102C519}"/>
              </a:ext>
            </a:extLst>
          </p:cNvPr>
          <p:cNvSpPr>
            <a:spLocks noGrp="1"/>
          </p:cNvSpPr>
          <p:nvPr>
            <p:ph type="title"/>
          </p:nvPr>
        </p:nvSpPr>
        <p:spPr>
          <a:solidFill>
            <a:srgbClr val="92D050"/>
          </a:solidFill>
        </p:spPr>
        <p:txBody>
          <a:bodyPr>
            <a:normAutofit/>
          </a:bodyPr>
          <a:lstStyle/>
          <a:p>
            <a:pPr algn="ctr"/>
            <a:r>
              <a:rPr lang="en-US" sz="3200" dirty="0"/>
              <a:t>Resume Preparation</a:t>
            </a:r>
          </a:p>
        </p:txBody>
      </p:sp>
      <p:pic>
        <p:nvPicPr>
          <p:cNvPr id="5" name="Content Placeholder 4" descr="Laptop with phone and calculator">
            <a:extLst>
              <a:ext uri="{FF2B5EF4-FFF2-40B4-BE49-F238E27FC236}">
                <a16:creationId xmlns:a16="http://schemas.microsoft.com/office/drawing/2014/main" id="{B2CFB68D-7423-4202-A295-6BB473EFDB43}"/>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96331" y="1825625"/>
            <a:ext cx="4351338" cy="4351338"/>
          </a:xfrm>
        </p:spPr>
      </p:pic>
    </p:spTree>
    <p:extLst>
      <p:ext uri="{BB962C8B-B14F-4D97-AF65-F5344CB8AC3E}">
        <p14:creationId xmlns:p14="http://schemas.microsoft.com/office/powerpoint/2010/main" val="1236116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3B31F-6D14-4B8D-A9E3-E7B0FE37838F}"/>
              </a:ext>
            </a:extLst>
          </p:cNvPr>
          <p:cNvSpPr>
            <a:spLocks noGrp="1"/>
          </p:cNvSpPr>
          <p:nvPr>
            <p:ph type="title"/>
          </p:nvPr>
        </p:nvSpPr>
        <p:spPr>
          <a:xfrm>
            <a:off x="628650" y="500062"/>
            <a:ext cx="7886700" cy="1325563"/>
          </a:xfrm>
          <a:solidFill>
            <a:srgbClr val="92D050"/>
          </a:solidFill>
        </p:spPr>
        <p:txBody>
          <a:bodyPr>
            <a:normAutofit fontScale="90000"/>
          </a:bodyPr>
          <a:lstStyle/>
          <a:p>
            <a:pPr algn="ctr"/>
            <a:r>
              <a:rPr lang="en-US" sz="3600" dirty="0"/>
              <a:t>Resume Preparation</a:t>
            </a:r>
            <a:br>
              <a:rPr lang="en-US" sz="3200" dirty="0"/>
            </a:br>
            <a:r>
              <a:rPr lang="en-US" sz="3100" dirty="0"/>
              <a:t>Component: Educational Background (Certifications)</a:t>
            </a:r>
            <a:br>
              <a:rPr lang="en-US" sz="3100" dirty="0"/>
            </a:br>
            <a:endParaRPr lang="en-US" sz="3100" dirty="0"/>
          </a:p>
        </p:txBody>
      </p:sp>
      <p:sp>
        <p:nvSpPr>
          <p:cNvPr id="3" name="Content Placeholder 2">
            <a:extLst>
              <a:ext uri="{FF2B5EF4-FFF2-40B4-BE49-F238E27FC236}">
                <a16:creationId xmlns:a16="http://schemas.microsoft.com/office/drawing/2014/main" id="{B0B8EEA3-9CDC-4B1B-A4ED-80F7FE8FA255}"/>
              </a:ext>
            </a:extLst>
          </p:cNvPr>
          <p:cNvSpPr>
            <a:spLocks noGrp="1"/>
          </p:cNvSpPr>
          <p:nvPr>
            <p:ph idx="1"/>
          </p:nvPr>
        </p:nvSpPr>
        <p:spPr/>
        <p:txBody>
          <a:bodyPr>
            <a:normAutofit/>
          </a:bodyPr>
          <a:lstStyle/>
          <a:p>
            <a:pPr marL="0" indent="0">
              <a:lnSpc>
                <a:spcPct val="100000"/>
              </a:lnSpc>
              <a:spcBef>
                <a:spcPts val="0"/>
              </a:spcBef>
              <a:buNone/>
            </a:pPr>
            <a:r>
              <a:rPr lang="en-US" sz="2400" dirty="0"/>
              <a:t>List certifications, if any, e.g., ServSafe Certificate/National Restaurant Association Educational Foundation; Cardiopulmonary Resuscitation (CPR) Certificate/American Red Cross; Collaborative Institutional Training Initiative (CITI) research certification</a:t>
            </a:r>
          </a:p>
          <a:p>
            <a:pPr marL="0" indent="0">
              <a:lnSpc>
                <a:spcPct val="100000"/>
              </a:lnSpc>
              <a:spcBef>
                <a:spcPts val="0"/>
              </a:spcBef>
              <a:buNone/>
            </a:pPr>
            <a:endParaRPr lang="en-US" sz="2400" dirty="0"/>
          </a:p>
          <a:p>
            <a:pPr marL="0" indent="0">
              <a:lnSpc>
                <a:spcPct val="100000"/>
              </a:lnSpc>
              <a:spcBef>
                <a:spcPts val="0"/>
              </a:spcBef>
              <a:buNone/>
            </a:pPr>
            <a:r>
              <a:rPr lang="en-US" sz="2400" dirty="0"/>
              <a:t>Indicate name of </a:t>
            </a:r>
            <a:r>
              <a:rPr lang="en-US" sz="2400" i="1" dirty="0"/>
              <a:t>certificate</a:t>
            </a:r>
            <a:r>
              <a:rPr lang="en-US" sz="2400" dirty="0"/>
              <a:t> or </a:t>
            </a:r>
            <a:r>
              <a:rPr lang="en-US" sz="2400" i="1" dirty="0"/>
              <a:t>certification</a:t>
            </a:r>
            <a:r>
              <a:rPr lang="en-US" sz="2400" dirty="0"/>
              <a:t> (including number) and name of granting agency; with time will include health profession </a:t>
            </a:r>
            <a:r>
              <a:rPr lang="en-US" sz="2400" i="1" dirty="0"/>
              <a:t>certifications</a:t>
            </a:r>
            <a:r>
              <a:rPr lang="en-US" sz="2400" dirty="0"/>
              <a:t>, e.g., RDN</a:t>
            </a:r>
          </a:p>
          <a:p>
            <a:pPr marL="0" indent="0">
              <a:lnSpc>
                <a:spcPct val="100000"/>
              </a:lnSpc>
              <a:spcBef>
                <a:spcPts val="0"/>
              </a:spcBef>
              <a:buNone/>
            </a:pPr>
            <a:endParaRPr lang="en-US" sz="2400" i="1" dirty="0"/>
          </a:p>
          <a:p>
            <a:pPr marL="0" indent="0">
              <a:lnSpc>
                <a:spcPct val="100000"/>
              </a:lnSpc>
              <a:spcBef>
                <a:spcPts val="0"/>
              </a:spcBef>
              <a:buNone/>
            </a:pPr>
            <a:endParaRPr lang="en-US" sz="2400" dirty="0"/>
          </a:p>
          <a:p>
            <a:pPr marL="0" indent="0">
              <a:lnSpc>
                <a:spcPct val="100000"/>
              </a:lnSpc>
              <a:spcBef>
                <a:spcPts val="0"/>
              </a:spcBef>
              <a:buNone/>
            </a:pPr>
            <a:endParaRPr lang="en-US" sz="2200" dirty="0"/>
          </a:p>
        </p:txBody>
      </p:sp>
    </p:spTree>
    <p:extLst>
      <p:ext uri="{BB962C8B-B14F-4D97-AF65-F5344CB8AC3E}">
        <p14:creationId xmlns:p14="http://schemas.microsoft.com/office/powerpoint/2010/main" val="4024021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19405-1CB6-42BD-BEF9-88320B5F933E}"/>
              </a:ext>
            </a:extLst>
          </p:cNvPr>
          <p:cNvSpPr>
            <a:spLocks noGrp="1"/>
          </p:cNvSpPr>
          <p:nvPr>
            <p:ph type="title"/>
          </p:nvPr>
        </p:nvSpPr>
        <p:spPr>
          <a:solidFill>
            <a:srgbClr val="92D050"/>
          </a:solidFill>
        </p:spPr>
        <p:txBody>
          <a:bodyPr>
            <a:normAutofit fontScale="90000"/>
          </a:bodyPr>
          <a:lstStyle/>
          <a:p>
            <a:pPr algn="ctr"/>
            <a:br>
              <a:rPr lang="en-US" sz="3600" dirty="0"/>
            </a:br>
            <a:br>
              <a:rPr lang="en-US" sz="3600" dirty="0"/>
            </a:br>
            <a:r>
              <a:rPr lang="en-US" sz="3600" dirty="0"/>
              <a:t>Resume Preparation</a:t>
            </a:r>
            <a:br>
              <a:rPr lang="en-US" sz="3200" dirty="0"/>
            </a:br>
            <a:r>
              <a:rPr lang="en-US" sz="3100" dirty="0"/>
              <a:t>Component: Educational Background (Certifications)</a:t>
            </a:r>
            <a:br>
              <a:rPr lang="en-US" sz="3100" dirty="0"/>
            </a:br>
            <a:r>
              <a:rPr lang="en-US" sz="2700" dirty="0"/>
              <a:t>Example</a:t>
            </a:r>
            <a:br>
              <a:rPr lang="en-US" sz="2400" dirty="0"/>
            </a:br>
            <a:br>
              <a:rPr lang="en-US" sz="3100" dirty="0"/>
            </a:br>
            <a:endParaRPr lang="en-US" sz="3100" dirty="0"/>
          </a:p>
        </p:txBody>
      </p:sp>
      <p:sp>
        <p:nvSpPr>
          <p:cNvPr id="3" name="Content Placeholder 2">
            <a:extLst>
              <a:ext uri="{FF2B5EF4-FFF2-40B4-BE49-F238E27FC236}">
                <a16:creationId xmlns:a16="http://schemas.microsoft.com/office/drawing/2014/main" id="{7C550B6F-7694-41AB-97C1-511C7A59BC17}"/>
              </a:ext>
            </a:extLst>
          </p:cNvPr>
          <p:cNvSpPr>
            <a:spLocks noGrp="1"/>
          </p:cNvSpPr>
          <p:nvPr>
            <p:ph idx="1"/>
          </p:nvPr>
        </p:nvSpPr>
        <p:spPr/>
        <p:txBody>
          <a:bodyPr>
            <a:normAutofit/>
          </a:bodyPr>
          <a:lstStyle/>
          <a:p>
            <a:pPr marL="0" indent="0">
              <a:lnSpc>
                <a:spcPct val="100000"/>
              </a:lnSpc>
              <a:spcBef>
                <a:spcPts val="0"/>
              </a:spcBef>
              <a:buNone/>
            </a:pPr>
            <a:r>
              <a:rPr lang="en-US" sz="2400" b="1" dirty="0"/>
              <a:t>Certificates/Certifications</a:t>
            </a:r>
          </a:p>
          <a:p>
            <a:pPr marL="0" indent="0">
              <a:lnSpc>
                <a:spcPct val="100000"/>
              </a:lnSpc>
              <a:spcBef>
                <a:spcPts val="0"/>
              </a:spcBef>
              <a:buNone/>
            </a:pPr>
            <a:endParaRPr lang="en-US" sz="2400" b="1" dirty="0"/>
          </a:p>
          <a:p>
            <a:pPr marL="0" indent="0">
              <a:lnSpc>
                <a:spcPct val="100000"/>
              </a:lnSpc>
              <a:spcBef>
                <a:spcPts val="0"/>
              </a:spcBef>
              <a:buNone/>
            </a:pPr>
            <a:r>
              <a:rPr lang="en-US" sz="2400" dirty="0"/>
              <a:t>Human Subject Research for Biomedical Faculty (#4543835)</a:t>
            </a:r>
          </a:p>
          <a:p>
            <a:pPr marL="0" indent="0">
              <a:lnSpc>
                <a:spcPct val="100000"/>
              </a:lnSpc>
              <a:spcBef>
                <a:spcPts val="0"/>
              </a:spcBef>
              <a:buNone/>
            </a:pPr>
            <a:r>
              <a:rPr lang="en-US" sz="2400" dirty="0"/>
              <a:t>City University of New York, Collaborative Institutional Training Initiative (CITI); New York, NY</a:t>
            </a:r>
          </a:p>
          <a:p>
            <a:pPr marL="0" indent="0">
              <a:lnSpc>
                <a:spcPct val="100000"/>
              </a:lnSpc>
              <a:spcBef>
                <a:spcPts val="0"/>
              </a:spcBef>
              <a:buNone/>
            </a:pPr>
            <a:endParaRPr lang="en-US" sz="2400" dirty="0"/>
          </a:p>
          <a:p>
            <a:pPr marL="0" indent="0">
              <a:lnSpc>
                <a:spcPct val="100000"/>
              </a:lnSpc>
              <a:spcBef>
                <a:spcPts val="0"/>
              </a:spcBef>
              <a:buNone/>
            </a:pPr>
            <a:endParaRPr lang="en-US" sz="2400" dirty="0"/>
          </a:p>
          <a:p>
            <a:pPr marL="0" indent="0">
              <a:lnSpc>
                <a:spcPct val="100000"/>
              </a:lnSpc>
              <a:spcBef>
                <a:spcPts val="0"/>
              </a:spcBef>
              <a:buNone/>
            </a:pPr>
            <a:endParaRPr lang="en-US" sz="2400" dirty="0"/>
          </a:p>
        </p:txBody>
      </p:sp>
    </p:spTree>
    <p:extLst>
      <p:ext uri="{BB962C8B-B14F-4D97-AF65-F5344CB8AC3E}">
        <p14:creationId xmlns:p14="http://schemas.microsoft.com/office/powerpoint/2010/main" val="1440459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9314E-8268-497B-A836-A4AE437190B8}"/>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Component: Work Experience</a:t>
            </a:r>
          </a:p>
        </p:txBody>
      </p:sp>
      <p:sp>
        <p:nvSpPr>
          <p:cNvPr id="3" name="Content Placeholder 2">
            <a:extLst>
              <a:ext uri="{FF2B5EF4-FFF2-40B4-BE49-F238E27FC236}">
                <a16:creationId xmlns:a16="http://schemas.microsoft.com/office/drawing/2014/main" id="{357D86B4-D6ED-4483-8AB8-6BDB1DEAA3ED}"/>
              </a:ext>
            </a:extLst>
          </p:cNvPr>
          <p:cNvSpPr>
            <a:spLocks noGrp="1"/>
          </p:cNvSpPr>
          <p:nvPr>
            <p:ph idx="1"/>
          </p:nvPr>
        </p:nvSpPr>
        <p:spPr>
          <a:xfrm>
            <a:off x="628650" y="1825625"/>
            <a:ext cx="7886700" cy="4351338"/>
          </a:xfrm>
        </p:spPr>
        <p:txBody>
          <a:bodyPr>
            <a:normAutofit/>
          </a:bodyPr>
          <a:lstStyle/>
          <a:p>
            <a:pPr marL="0" indent="0" defTabSz="457200">
              <a:lnSpc>
                <a:spcPct val="100000"/>
              </a:lnSpc>
              <a:spcBef>
                <a:spcPts val="0"/>
              </a:spcBef>
              <a:buNone/>
            </a:pPr>
            <a:r>
              <a:rPr lang="en-US" sz="2400" dirty="0"/>
              <a:t>List work experience in reverse chronological order; include name of employer (i.e., organization or company) with city and state; dates of employment (in years or season); job title and limited bulleted list (beginning with action verb) to capture </a:t>
            </a:r>
            <a:r>
              <a:rPr lang="en-US" sz="2400" i="1" dirty="0"/>
              <a:t>accomplishments </a:t>
            </a:r>
            <a:r>
              <a:rPr lang="en-US" sz="2400" dirty="0"/>
              <a:t>while in this employment</a:t>
            </a:r>
          </a:p>
          <a:p>
            <a:pPr marL="0" indent="0" defTabSz="457200">
              <a:lnSpc>
                <a:spcPct val="100000"/>
              </a:lnSpc>
              <a:spcBef>
                <a:spcPts val="0"/>
              </a:spcBef>
              <a:buNone/>
            </a:pPr>
            <a:endParaRPr lang="en-US" sz="2400" dirty="0"/>
          </a:p>
          <a:p>
            <a:pPr marL="0" indent="0" defTabSz="457200">
              <a:lnSpc>
                <a:spcPct val="100000"/>
              </a:lnSpc>
              <a:spcBef>
                <a:spcPts val="0"/>
              </a:spcBef>
              <a:buNone/>
            </a:pPr>
            <a:r>
              <a:rPr lang="en-US" sz="2400" dirty="0"/>
              <a:t>Consider subdividing into volunteer (including fieldwork) and paid work experience</a:t>
            </a:r>
          </a:p>
          <a:p>
            <a:pPr marL="0" indent="0" defTabSz="457200">
              <a:lnSpc>
                <a:spcPct val="100000"/>
              </a:lnSpc>
              <a:spcBef>
                <a:spcPts val="0"/>
              </a:spcBef>
              <a:buNone/>
            </a:pPr>
            <a:endParaRPr lang="en-US" sz="2400" dirty="0"/>
          </a:p>
          <a:p>
            <a:pPr marL="0" indent="0" defTabSz="457200">
              <a:lnSpc>
                <a:spcPct val="100000"/>
              </a:lnSpc>
              <a:spcBef>
                <a:spcPts val="0"/>
              </a:spcBef>
              <a:buNone/>
            </a:pPr>
            <a:r>
              <a:rPr lang="en-US" sz="2400" dirty="0"/>
              <a:t>If still working in a setting, write bulleted material in present tense but otherwise write in past tense</a:t>
            </a:r>
          </a:p>
          <a:p>
            <a:pPr marL="0" indent="0" defTabSz="457200">
              <a:lnSpc>
                <a:spcPct val="100000"/>
              </a:lnSpc>
              <a:spcBef>
                <a:spcPts val="0"/>
              </a:spcBef>
              <a:buNone/>
            </a:pPr>
            <a:endParaRPr lang="en-US" sz="2400" dirty="0"/>
          </a:p>
        </p:txBody>
      </p:sp>
    </p:spTree>
    <p:extLst>
      <p:ext uri="{BB962C8B-B14F-4D97-AF65-F5344CB8AC3E}">
        <p14:creationId xmlns:p14="http://schemas.microsoft.com/office/powerpoint/2010/main" val="1716741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FF175-7901-41AF-A4AC-D8B0B6C7E847}"/>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Component: Work Experience</a:t>
            </a:r>
            <a:br>
              <a:rPr lang="en-US" sz="2800" dirty="0"/>
            </a:br>
            <a:r>
              <a:rPr lang="en-US" sz="2400" dirty="0"/>
              <a:t>Example</a:t>
            </a:r>
            <a:endParaRPr lang="en-US" sz="3200" dirty="0"/>
          </a:p>
        </p:txBody>
      </p:sp>
      <p:sp>
        <p:nvSpPr>
          <p:cNvPr id="3" name="Content Placeholder 2">
            <a:extLst>
              <a:ext uri="{FF2B5EF4-FFF2-40B4-BE49-F238E27FC236}">
                <a16:creationId xmlns:a16="http://schemas.microsoft.com/office/drawing/2014/main" id="{3BFCEC52-8A42-4286-BCD3-E4ABF158156A}"/>
              </a:ext>
            </a:extLst>
          </p:cNvPr>
          <p:cNvSpPr>
            <a:spLocks noGrp="1"/>
          </p:cNvSpPr>
          <p:nvPr>
            <p:ph idx="1"/>
          </p:nvPr>
        </p:nvSpPr>
        <p:spPr/>
        <p:txBody>
          <a:bodyPr>
            <a:normAutofit/>
          </a:bodyPr>
          <a:lstStyle/>
          <a:p>
            <a:pPr marL="0" indent="0" defTabSz="457200">
              <a:lnSpc>
                <a:spcPct val="100000"/>
              </a:lnSpc>
              <a:spcBef>
                <a:spcPts val="0"/>
              </a:spcBef>
              <a:buNone/>
            </a:pPr>
            <a:r>
              <a:rPr lang="en-US" sz="2400" b="1" dirty="0"/>
              <a:t>Work Experience (Volunteer)</a:t>
            </a:r>
          </a:p>
          <a:p>
            <a:pPr marL="0" indent="0">
              <a:lnSpc>
                <a:spcPct val="100000"/>
              </a:lnSpc>
              <a:spcBef>
                <a:spcPts val="0"/>
              </a:spcBef>
              <a:buNone/>
            </a:pPr>
            <a:endParaRPr lang="en-US" sz="2400" dirty="0"/>
          </a:p>
          <a:p>
            <a:pPr marL="0" indent="0">
              <a:lnSpc>
                <a:spcPct val="100000"/>
              </a:lnSpc>
              <a:spcBef>
                <a:spcPts val="0"/>
              </a:spcBef>
              <a:buNone/>
            </a:pPr>
            <a:r>
              <a:rPr lang="en-US" sz="2400" dirty="0"/>
              <a:t>Mount Sinai Hospital, New York, NY		Summer 2021	           </a:t>
            </a:r>
            <a:r>
              <a:rPr lang="en-US" sz="2400" i="1" dirty="0"/>
              <a:t>Summer Intern with Endocrinology Clinic</a:t>
            </a:r>
          </a:p>
          <a:p>
            <a:pPr marL="0" indent="0" defTabSz="457200">
              <a:lnSpc>
                <a:spcPct val="100000"/>
              </a:lnSpc>
              <a:spcBef>
                <a:spcPts val="0"/>
              </a:spcBef>
              <a:buNone/>
            </a:pPr>
            <a:r>
              <a:rPr lang="en-US" sz="2400" dirty="0"/>
              <a:t>	• Prepared three nutrition (750 word) articles for patient 	   newsletters</a:t>
            </a:r>
          </a:p>
          <a:p>
            <a:pPr marL="0" indent="0" defTabSz="457200">
              <a:lnSpc>
                <a:spcPct val="100000"/>
              </a:lnSpc>
              <a:spcBef>
                <a:spcPts val="0"/>
              </a:spcBef>
              <a:buNone/>
            </a:pPr>
            <a:r>
              <a:rPr lang="en-US" sz="2400" dirty="0"/>
              <a:t>	• Collected 15 surveys weekly and inputted data into 	 	   computer database</a:t>
            </a:r>
          </a:p>
          <a:p>
            <a:pPr marL="0" indent="0" defTabSz="457200">
              <a:lnSpc>
                <a:spcPct val="100000"/>
              </a:lnSpc>
              <a:spcBef>
                <a:spcPts val="0"/>
              </a:spcBef>
              <a:buNone/>
            </a:pPr>
            <a:r>
              <a:rPr lang="en-US" sz="2400" dirty="0"/>
              <a:t>	• Answered 7-10 telephone calls daily</a:t>
            </a:r>
          </a:p>
          <a:p>
            <a:pPr marL="0" indent="0">
              <a:lnSpc>
                <a:spcPct val="100000"/>
              </a:lnSpc>
              <a:spcBef>
                <a:spcPts val="0"/>
              </a:spcBef>
              <a:buNone/>
            </a:pPr>
            <a:endParaRPr lang="en-US" sz="2400" dirty="0"/>
          </a:p>
        </p:txBody>
      </p:sp>
    </p:spTree>
    <p:extLst>
      <p:ext uri="{BB962C8B-B14F-4D97-AF65-F5344CB8AC3E}">
        <p14:creationId xmlns:p14="http://schemas.microsoft.com/office/powerpoint/2010/main" val="839139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89725-444E-4689-8BC2-49D9E05DFB60}"/>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Component: Awards and Honors (optional)</a:t>
            </a:r>
            <a:endParaRPr lang="en-US" sz="3200" dirty="0"/>
          </a:p>
        </p:txBody>
      </p:sp>
      <p:sp>
        <p:nvSpPr>
          <p:cNvPr id="3" name="Content Placeholder 2">
            <a:extLst>
              <a:ext uri="{FF2B5EF4-FFF2-40B4-BE49-F238E27FC236}">
                <a16:creationId xmlns:a16="http://schemas.microsoft.com/office/drawing/2014/main" id="{55F43F98-1733-4D15-BE91-482A8CD34FC8}"/>
              </a:ext>
            </a:extLst>
          </p:cNvPr>
          <p:cNvSpPr>
            <a:spLocks noGrp="1"/>
          </p:cNvSpPr>
          <p:nvPr>
            <p:ph idx="1"/>
          </p:nvPr>
        </p:nvSpPr>
        <p:spPr/>
        <p:txBody>
          <a:bodyPr>
            <a:normAutofit/>
          </a:bodyPr>
          <a:lstStyle/>
          <a:p>
            <a:pPr marL="0" indent="0">
              <a:lnSpc>
                <a:spcPct val="100000"/>
              </a:lnSpc>
              <a:spcBef>
                <a:spcPts val="0"/>
              </a:spcBef>
              <a:buNone/>
            </a:pPr>
            <a:r>
              <a:rPr lang="en-US" sz="2400" dirty="0"/>
              <a:t>Include awards and honors, if any; indicate name of award, organization bestowing award or honor, date of receipt</a:t>
            </a:r>
          </a:p>
          <a:p>
            <a:pPr marL="0" indent="0">
              <a:lnSpc>
                <a:spcPct val="100000"/>
              </a:lnSpc>
              <a:spcBef>
                <a:spcPts val="0"/>
              </a:spcBef>
              <a:buNone/>
            </a:pPr>
            <a:endParaRPr lang="en-US" sz="2400" dirty="0"/>
          </a:p>
          <a:p>
            <a:pPr marL="0" indent="0">
              <a:lnSpc>
                <a:spcPct val="100000"/>
              </a:lnSpc>
              <a:spcBef>
                <a:spcPts val="0"/>
              </a:spcBef>
              <a:buNone/>
            </a:pPr>
            <a:r>
              <a:rPr lang="en-US" sz="2400" dirty="0"/>
              <a:t>Consider additional category regarding extra-curricular activities, particularly if leadership role or significant contribution</a:t>
            </a:r>
          </a:p>
          <a:p>
            <a:pPr marL="0" indent="0">
              <a:lnSpc>
                <a:spcPct val="100000"/>
              </a:lnSpc>
              <a:spcBef>
                <a:spcPts val="0"/>
              </a:spcBef>
              <a:buNone/>
            </a:pPr>
            <a:endParaRPr lang="en-US" sz="2400" dirty="0"/>
          </a:p>
          <a:p>
            <a:pPr marL="0" indent="0">
              <a:lnSpc>
                <a:spcPct val="100000"/>
              </a:lnSpc>
              <a:spcBef>
                <a:spcPts val="0"/>
              </a:spcBef>
              <a:buNone/>
            </a:pPr>
            <a:endParaRPr lang="en-US" sz="2400" dirty="0"/>
          </a:p>
        </p:txBody>
      </p:sp>
    </p:spTree>
    <p:extLst>
      <p:ext uri="{BB962C8B-B14F-4D97-AF65-F5344CB8AC3E}">
        <p14:creationId xmlns:p14="http://schemas.microsoft.com/office/powerpoint/2010/main" val="2249094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C0F9C-5A81-4B00-9EE8-58EB6517C31D}"/>
              </a:ext>
            </a:extLst>
          </p:cNvPr>
          <p:cNvSpPr>
            <a:spLocks noGrp="1"/>
          </p:cNvSpPr>
          <p:nvPr>
            <p:ph type="title"/>
          </p:nvPr>
        </p:nvSpPr>
        <p:spPr>
          <a:solidFill>
            <a:srgbClr val="92D050"/>
          </a:solidFill>
        </p:spPr>
        <p:txBody>
          <a:bodyPr>
            <a:normAutofit fontScale="90000"/>
          </a:bodyPr>
          <a:lstStyle/>
          <a:p>
            <a:pPr algn="ctr">
              <a:lnSpc>
                <a:spcPct val="100000"/>
              </a:lnSpc>
            </a:pPr>
            <a:r>
              <a:rPr lang="en-US" sz="3600" dirty="0"/>
              <a:t>Resume Preparation</a:t>
            </a:r>
            <a:br>
              <a:rPr lang="en-US" sz="3200" dirty="0"/>
            </a:br>
            <a:r>
              <a:rPr lang="en-US" sz="3100" dirty="0"/>
              <a:t>Component: Awards and Honors (optional)</a:t>
            </a:r>
            <a:br>
              <a:rPr lang="en-US" sz="3100" dirty="0"/>
            </a:br>
            <a:r>
              <a:rPr lang="en-US" sz="2700" dirty="0"/>
              <a:t>Example</a:t>
            </a:r>
          </a:p>
        </p:txBody>
      </p:sp>
      <p:sp>
        <p:nvSpPr>
          <p:cNvPr id="3" name="Content Placeholder 2">
            <a:extLst>
              <a:ext uri="{FF2B5EF4-FFF2-40B4-BE49-F238E27FC236}">
                <a16:creationId xmlns:a16="http://schemas.microsoft.com/office/drawing/2014/main" id="{51E71ABC-18C1-43D6-B84C-F3B297A3898E}"/>
              </a:ext>
            </a:extLst>
          </p:cNvPr>
          <p:cNvSpPr>
            <a:spLocks noGrp="1"/>
          </p:cNvSpPr>
          <p:nvPr>
            <p:ph idx="1"/>
          </p:nvPr>
        </p:nvSpPr>
        <p:spPr/>
        <p:txBody>
          <a:bodyPr>
            <a:normAutofit/>
          </a:bodyPr>
          <a:lstStyle/>
          <a:p>
            <a:pPr marL="0" indent="0">
              <a:lnSpc>
                <a:spcPct val="100000"/>
              </a:lnSpc>
              <a:spcBef>
                <a:spcPts val="0"/>
              </a:spcBef>
              <a:buNone/>
            </a:pPr>
            <a:r>
              <a:rPr lang="en-US" sz="2400" b="1" dirty="0"/>
              <a:t>Awards and Honors</a:t>
            </a:r>
          </a:p>
          <a:p>
            <a:pPr marL="0" indent="0">
              <a:lnSpc>
                <a:spcPct val="100000"/>
              </a:lnSpc>
              <a:spcBef>
                <a:spcPts val="0"/>
              </a:spcBef>
              <a:buNone/>
            </a:pPr>
            <a:endParaRPr lang="en-US" sz="2400" b="1" dirty="0"/>
          </a:p>
          <a:p>
            <a:pPr marL="0" indent="0">
              <a:lnSpc>
                <a:spcPct val="100000"/>
              </a:lnSpc>
              <a:spcBef>
                <a:spcPts val="0"/>
              </a:spcBef>
              <a:buNone/>
            </a:pPr>
            <a:r>
              <a:rPr lang="en-US" sz="2400" dirty="0"/>
              <a:t>Belle Zeller Scholarship		                 2019-2020</a:t>
            </a:r>
          </a:p>
          <a:p>
            <a:pPr marL="0" indent="0">
              <a:lnSpc>
                <a:spcPct val="100000"/>
              </a:lnSpc>
              <a:spcBef>
                <a:spcPts val="0"/>
              </a:spcBef>
              <a:buNone/>
            </a:pPr>
            <a:r>
              <a:rPr lang="en-US" sz="2400" dirty="0"/>
              <a:t>Professional Staff Congress-City University of New York</a:t>
            </a:r>
          </a:p>
          <a:p>
            <a:pPr marL="0" indent="0">
              <a:lnSpc>
                <a:spcPct val="100000"/>
              </a:lnSpc>
              <a:spcBef>
                <a:spcPts val="0"/>
              </a:spcBef>
              <a:buNone/>
            </a:pPr>
            <a:endParaRPr lang="en-US" sz="2400" dirty="0"/>
          </a:p>
          <a:p>
            <a:pPr marL="0" indent="0">
              <a:lnSpc>
                <a:spcPct val="100000"/>
              </a:lnSpc>
              <a:spcBef>
                <a:spcPts val="0"/>
              </a:spcBef>
              <a:buNone/>
            </a:pPr>
            <a:r>
              <a:rPr lang="en-US" sz="2400" dirty="0"/>
              <a:t>Dean’s List		  	</a:t>
            </a:r>
            <a:r>
              <a:rPr lang="en-US" sz="2400"/>
              <a:t>           Fall </a:t>
            </a:r>
            <a:r>
              <a:rPr lang="en-US" sz="2400" dirty="0"/>
              <a:t>2020, </a:t>
            </a:r>
            <a:r>
              <a:rPr lang="en-US" sz="2400"/>
              <a:t>Spring 2021 </a:t>
            </a:r>
            <a:endParaRPr lang="en-US" sz="2400" dirty="0"/>
          </a:p>
          <a:p>
            <a:pPr marL="0" indent="0">
              <a:lnSpc>
                <a:spcPct val="100000"/>
              </a:lnSpc>
              <a:spcBef>
                <a:spcPts val="0"/>
              </a:spcBef>
              <a:buNone/>
            </a:pPr>
            <a:r>
              <a:rPr lang="en-US" sz="2400" dirty="0"/>
              <a:t>City University of New York</a:t>
            </a:r>
          </a:p>
          <a:p>
            <a:pPr marL="0" indent="0">
              <a:lnSpc>
                <a:spcPct val="100000"/>
              </a:lnSpc>
              <a:spcBef>
                <a:spcPts val="0"/>
              </a:spcBef>
              <a:buNone/>
            </a:pPr>
            <a:endParaRPr lang="en-US" dirty="0"/>
          </a:p>
          <a:p>
            <a:pPr marL="0" indent="0">
              <a:lnSpc>
                <a:spcPct val="100000"/>
              </a:lnSpc>
              <a:spcBef>
                <a:spcPts val="0"/>
              </a:spcBef>
              <a:buNone/>
            </a:pPr>
            <a:endParaRPr lang="en-US" dirty="0"/>
          </a:p>
        </p:txBody>
      </p:sp>
    </p:spTree>
    <p:extLst>
      <p:ext uri="{BB962C8B-B14F-4D97-AF65-F5344CB8AC3E}">
        <p14:creationId xmlns:p14="http://schemas.microsoft.com/office/powerpoint/2010/main" val="2706271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A0AAD-CA24-401C-A530-0264EE60604B}"/>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Component: Professional Affiliations</a:t>
            </a:r>
            <a:endParaRPr lang="en-US" sz="3200" dirty="0"/>
          </a:p>
        </p:txBody>
      </p:sp>
      <p:sp>
        <p:nvSpPr>
          <p:cNvPr id="3" name="Content Placeholder 2">
            <a:extLst>
              <a:ext uri="{FF2B5EF4-FFF2-40B4-BE49-F238E27FC236}">
                <a16:creationId xmlns:a16="http://schemas.microsoft.com/office/drawing/2014/main" id="{953BCA21-27EF-4E17-9E26-667E08B5AC2F}"/>
              </a:ext>
            </a:extLst>
          </p:cNvPr>
          <p:cNvSpPr>
            <a:spLocks noGrp="1"/>
          </p:cNvSpPr>
          <p:nvPr>
            <p:ph idx="1"/>
          </p:nvPr>
        </p:nvSpPr>
        <p:spPr/>
        <p:txBody>
          <a:bodyPr>
            <a:normAutofit/>
          </a:bodyPr>
          <a:lstStyle/>
          <a:p>
            <a:pPr marL="0" indent="0">
              <a:lnSpc>
                <a:spcPct val="100000"/>
              </a:lnSpc>
              <a:spcBef>
                <a:spcPts val="0"/>
              </a:spcBef>
              <a:buNone/>
            </a:pPr>
            <a:r>
              <a:rPr lang="en-US" sz="2400" dirty="0"/>
              <a:t>List membership in professional organizations; include name of organization and contributions, if any</a:t>
            </a:r>
          </a:p>
          <a:p>
            <a:pPr marL="0" indent="0">
              <a:lnSpc>
                <a:spcPct val="100000"/>
              </a:lnSpc>
              <a:spcBef>
                <a:spcPts val="0"/>
              </a:spcBef>
              <a:buNone/>
            </a:pPr>
            <a:endParaRPr lang="en-US" sz="2400" dirty="0"/>
          </a:p>
          <a:p>
            <a:pPr marL="0" indent="0">
              <a:lnSpc>
                <a:spcPct val="100000"/>
              </a:lnSpc>
              <a:spcBef>
                <a:spcPts val="0"/>
              </a:spcBef>
              <a:buNone/>
            </a:pPr>
            <a:r>
              <a:rPr lang="en-US" sz="2400" dirty="0"/>
              <a:t>If a member of Dietetic Practice Group(s) and/or Member Interest Group(s) affiliated with Academy of Nutrition and Dietetics, consider indenting under Academy of Nutrition and Dietetics entry so clear that these are sub-groups of parent organization</a:t>
            </a:r>
          </a:p>
          <a:p>
            <a:pPr marL="0" indent="0">
              <a:lnSpc>
                <a:spcPct val="120000"/>
              </a:lnSpc>
              <a:spcBef>
                <a:spcPts val="0"/>
              </a:spcBef>
              <a:buNone/>
            </a:pPr>
            <a:endParaRPr lang="en-US" sz="4400" dirty="0"/>
          </a:p>
          <a:p>
            <a:pPr marL="0" indent="0" defTabSz="457200">
              <a:lnSpc>
                <a:spcPct val="120000"/>
              </a:lnSpc>
              <a:spcBef>
                <a:spcPts val="0"/>
              </a:spcBef>
              <a:buNone/>
            </a:pPr>
            <a:endParaRPr lang="en-US" sz="3100" dirty="0"/>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11821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53F88-0FBF-484F-A547-B6EF4F18C8F1}"/>
              </a:ext>
            </a:extLst>
          </p:cNvPr>
          <p:cNvSpPr>
            <a:spLocks noGrp="1"/>
          </p:cNvSpPr>
          <p:nvPr>
            <p:ph type="title"/>
          </p:nvPr>
        </p:nvSpPr>
        <p:spPr>
          <a:solidFill>
            <a:srgbClr val="92D050"/>
          </a:solidFill>
        </p:spPr>
        <p:txBody>
          <a:bodyPr>
            <a:normAutofit fontScale="90000"/>
          </a:bodyPr>
          <a:lstStyle/>
          <a:p>
            <a:pPr algn="ctr"/>
            <a:r>
              <a:rPr lang="en-US" sz="3600" dirty="0"/>
              <a:t>Resume Preparation</a:t>
            </a:r>
            <a:br>
              <a:rPr lang="en-US" sz="3200" dirty="0"/>
            </a:br>
            <a:r>
              <a:rPr lang="en-US" sz="3100" dirty="0"/>
              <a:t>Component: Professional Affiliations</a:t>
            </a:r>
            <a:br>
              <a:rPr lang="en-US" sz="3200" dirty="0"/>
            </a:br>
            <a:r>
              <a:rPr lang="en-US" sz="2700" dirty="0"/>
              <a:t>Example</a:t>
            </a:r>
          </a:p>
        </p:txBody>
      </p:sp>
      <p:sp>
        <p:nvSpPr>
          <p:cNvPr id="3" name="Content Placeholder 2">
            <a:extLst>
              <a:ext uri="{FF2B5EF4-FFF2-40B4-BE49-F238E27FC236}">
                <a16:creationId xmlns:a16="http://schemas.microsoft.com/office/drawing/2014/main" id="{925AAD20-E46F-4747-830A-DB775E8AC18D}"/>
              </a:ext>
            </a:extLst>
          </p:cNvPr>
          <p:cNvSpPr>
            <a:spLocks noGrp="1"/>
          </p:cNvSpPr>
          <p:nvPr>
            <p:ph idx="1"/>
          </p:nvPr>
        </p:nvSpPr>
        <p:spPr/>
        <p:txBody>
          <a:bodyPr>
            <a:normAutofit fontScale="85000" lnSpcReduction="20000"/>
          </a:bodyPr>
          <a:lstStyle/>
          <a:p>
            <a:pPr marL="0" indent="0">
              <a:lnSpc>
                <a:spcPct val="120000"/>
              </a:lnSpc>
              <a:spcBef>
                <a:spcPts val="0"/>
              </a:spcBef>
              <a:buNone/>
            </a:pPr>
            <a:r>
              <a:rPr lang="en-US" sz="2600" b="1" dirty="0"/>
              <a:t>Professional Affiliations</a:t>
            </a:r>
          </a:p>
          <a:p>
            <a:pPr marL="0" indent="0">
              <a:lnSpc>
                <a:spcPct val="120000"/>
              </a:lnSpc>
              <a:spcBef>
                <a:spcPts val="0"/>
              </a:spcBef>
              <a:buNone/>
            </a:pPr>
            <a:endParaRPr lang="en-US" sz="2600" dirty="0"/>
          </a:p>
          <a:p>
            <a:pPr marL="0" indent="0">
              <a:lnSpc>
                <a:spcPct val="120000"/>
              </a:lnSpc>
              <a:spcBef>
                <a:spcPts val="0"/>
              </a:spcBef>
              <a:buNone/>
            </a:pPr>
            <a:r>
              <a:rPr lang="en-US" sz="2600" dirty="0"/>
              <a:t>Academy of Nutrition and Dietetics, student member</a:t>
            </a:r>
          </a:p>
          <a:p>
            <a:pPr marL="0" indent="0" defTabSz="457200">
              <a:lnSpc>
                <a:spcPct val="120000"/>
              </a:lnSpc>
              <a:spcBef>
                <a:spcPts val="0"/>
              </a:spcBef>
              <a:buNone/>
            </a:pPr>
            <a:r>
              <a:rPr lang="en-US" sz="2600" dirty="0"/>
              <a:t>	</a:t>
            </a:r>
            <a:r>
              <a:rPr lang="en-US" sz="2100" dirty="0"/>
              <a:t>Hunger &amp; Environmental Nutrition Dietetic Practice Group</a:t>
            </a:r>
          </a:p>
          <a:p>
            <a:pPr marL="0" indent="0" defTabSz="457200">
              <a:lnSpc>
                <a:spcPct val="120000"/>
              </a:lnSpc>
              <a:spcBef>
                <a:spcPts val="0"/>
              </a:spcBef>
              <a:buNone/>
            </a:pPr>
            <a:r>
              <a:rPr lang="en-US" sz="2100" dirty="0"/>
              <a:t>	Oncology Nutrition Dietetic Practice Group</a:t>
            </a:r>
          </a:p>
          <a:p>
            <a:pPr marL="0" indent="0" defTabSz="457200">
              <a:lnSpc>
                <a:spcPct val="120000"/>
              </a:lnSpc>
              <a:spcBef>
                <a:spcPts val="0"/>
              </a:spcBef>
              <a:buNone/>
            </a:pPr>
            <a:endParaRPr lang="en-US" sz="2400" dirty="0"/>
          </a:p>
          <a:p>
            <a:pPr marL="0" indent="0" defTabSz="457200">
              <a:lnSpc>
                <a:spcPct val="120000"/>
              </a:lnSpc>
              <a:spcBef>
                <a:spcPts val="0"/>
              </a:spcBef>
              <a:buNone/>
            </a:pPr>
            <a:r>
              <a:rPr lang="en-US" sz="2600" dirty="0"/>
              <a:t>Greater New York Dietetic Association</a:t>
            </a:r>
          </a:p>
          <a:p>
            <a:pPr marL="0" indent="0" defTabSz="457200">
              <a:lnSpc>
                <a:spcPct val="120000"/>
              </a:lnSpc>
              <a:spcBef>
                <a:spcPts val="0"/>
              </a:spcBef>
              <a:buNone/>
            </a:pPr>
            <a:endParaRPr lang="en-US" sz="2600" dirty="0"/>
          </a:p>
          <a:p>
            <a:pPr marL="0" indent="0" defTabSz="457200">
              <a:lnSpc>
                <a:spcPct val="120000"/>
              </a:lnSpc>
              <a:spcBef>
                <a:spcPts val="0"/>
              </a:spcBef>
              <a:buNone/>
            </a:pPr>
            <a:r>
              <a:rPr lang="en-US" sz="2600" dirty="0"/>
              <a:t>American Society for Nutrition, student member</a:t>
            </a:r>
          </a:p>
          <a:p>
            <a:pPr marL="0" indent="0" defTabSz="457200">
              <a:lnSpc>
                <a:spcPct val="120000"/>
              </a:lnSpc>
              <a:spcBef>
                <a:spcPts val="0"/>
              </a:spcBef>
              <a:buNone/>
            </a:pPr>
            <a:r>
              <a:rPr lang="en-US" sz="2600" dirty="0"/>
              <a:t>	</a:t>
            </a:r>
            <a:r>
              <a:rPr lang="en-US" sz="2100" dirty="0"/>
              <a:t>American Society for Nutrition Student Interest Group</a:t>
            </a:r>
          </a:p>
          <a:p>
            <a:pPr marL="0" indent="0" defTabSz="457200">
              <a:lnSpc>
                <a:spcPct val="120000"/>
              </a:lnSpc>
              <a:spcBef>
                <a:spcPts val="0"/>
              </a:spcBef>
              <a:buNone/>
            </a:pPr>
            <a:endParaRPr lang="en-US" sz="2600" dirty="0"/>
          </a:p>
          <a:p>
            <a:pPr marL="0" indent="0" defTabSz="457200">
              <a:lnSpc>
                <a:spcPct val="120000"/>
              </a:lnSpc>
              <a:spcBef>
                <a:spcPts val="0"/>
              </a:spcBef>
              <a:buNone/>
            </a:pPr>
            <a:r>
              <a:rPr lang="en-US" sz="2600" dirty="0"/>
              <a:t>Society for Nutrition Education and Behavior, student member</a:t>
            </a:r>
          </a:p>
          <a:p>
            <a:pPr marL="0" indent="0" defTabSz="457200">
              <a:lnSpc>
                <a:spcPct val="120000"/>
              </a:lnSpc>
              <a:spcBef>
                <a:spcPts val="0"/>
              </a:spcBef>
              <a:buNone/>
            </a:pPr>
            <a:r>
              <a:rPr lang="en-US" sz="1800" dirty="0"/>
              <a:t>	</a:t>
            </a:r>
            <a:r>
              <a:rPr lang="en-US" sz="2100" dirty="0"/>
              <a:t>Student Committee for Professional Development</a:t>
            </a:r>
          </a:p>
          <a:p>
            <a:pPr marL="0" indent="0">
              <a:lnSpc>
                <a:spcPct val="100000"/>
              </a:lnSpc>
              <a:spcBef>
                <a:spcPts val="0"/>
              </a:spcBef>
              <a:buNone/>
            </a:pPr>
            <a:endParaRPr lang="en-US" sz="2400" dirty="0"/>
          </a:p>
        </p:txBody>
      </p:sp>
    </p:spTree>
    <p:extLst>
      <p:ext uri="{BB962C8B-B14F-4D97-AF65-F5344CB8AC3E}">
        <p14:creationId xmlns:p14="http://schemas.microsoft.com/office/powerpoint/2010/main" val="3191255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751F0-628D-4192-A74E-C86D2563051D}"/>
              </a:ext>
            </a:extLst>
          </p:cNvPr>
          <p:cNvSpPr>
            <a:spLocks noGrp="1"/>
          </p:cNvSpPr>
          <p:nvPr>
            <p:ph type="title"/>
          </p:nvPr>
        </p:nvSpPr>
        <p:spPr>
          <a:solidFill>
            <a:srgbClr val="92D050"/>
          </a:solidFill>
        </p:spPr>
        <p:txBody>
          <a:bodyPr>
            <a:normAutofit fontScale="90000"/>
          </a:bodyPr>
          <a:lstStyle/>
          <a:p>
            <a:pPr algn="ctr"/>
            <a:r>
              <a:rPr lang="en-US" sz="3600" dirty="0"/>
              <a:t>Resume Preparation</a:t>
            </a:r>
            <a:br>
              <a:rPr lang="en-US" sz="3200" dirty="0"/>
            </a:br>
            <a:r>
              <a:rPr lang="en-US" sz="3100" dirty="0"/>
              <a:t>Considerations</a:t>
            </a:r>
            <a:br>
              <a:rPr lang="en-US" sz="3200" dirty="0"/>
            </a:br>
            <a:endParaRPr lang="en-US" sz="3200" dirty="0"/>
          </a:p>
        </p:txBody>
      </p:sp>
      <p:sp>
        <p:nvSpPr>
          <p:cNvPr id="3" name="Content Placeholder 2">
            <a:extLst>
              <a:ext uri="{FF2B5EF4-FFF2-40B4-BE49-F238E27FC236}">
                <a16:creationId xmlns:a16="http://schemas.microsoft.com/office/drawing/2014/main" id="{06E8176B-AD1C-4FF0-B2CA-FD7576A52D95}"/>
              </a:ext>
            </a:extLst>
          </p:cNvPr>
          <p:cNvSpPr>
            <a:spLocks noGrp="1"/>
          </p:cNvSpPr>
          <p:nvPr>
            <p:ph idx="1"/>
          </p:nvPr>
        </p:nvSpPr>
        <p:spPr/>
        <p:txBody>
          <a:bodyPr>
            <a:normAutofit fontScale="40000" lnSpcReduction="20000"/>
          </a:bodyPr>
          <a:lstStyle/>
          <a:p>
            <a:pPr marL="0" indent="0">
              <a:lnSpc>
                <a:spcPct val="120000"/>
              </a:lnSpc>
              <a:spcBef>
                <a:spcPts val="0"/>
              </a:spcBef>
              <a:buNone/>
            </a:pPr>
            <a:r>
              <a:rPr lang="en-US" sz="5500" dirty="0"/>
              <a:t>• Strive for single page resume (although 2 pp not inappropriate if relevant content); remember additional material, including examples of work, may be carried in LinkedIn (or DPD portfolio link)</a:t>
            </a:r>
          </a:p>
          <a:p>
            <a:pPr marL="0" indent="0">
              <a:lnSpc>
                <a:spcPct val="120000"/>
              </a:lnSpc>
              <a:spcBef>
                <a:spcPts val="0"/>
              </a:spcBef>
              <a:buNone/>
            </a:pPr>
            <a:endParaRPr lang="en-US" sz="5500" dirty="0"/>
          </a:p>
          <a:p>
            <a:pPr marL="0" indent="0">
              <a:lnSpc>
                <a:spcPct val="120000"/>
              </a:lnSpc>
              <a:spcBef>
                <a:spcPts val="0"/>
              </a:spcBef>
              <a:buNone/>
            </a:pPr>
            <a:r>
              <a:rPr lang="en-US" sz="5500" dirty="0"/>
              <a:t>• Use sans serif font type such as Calibri</a:t>
            </a:r>
          </a:p>
          <a:p>
            <a:pPr marL="0" indent="0">
              <a:lnSpc>
                <a:spcPct val="120000"/>
              </a:lnSpc>
              <a:spcBef>
                <a:spcPts val="0"/>
              </a:spcBef>
              <a:buNone/>
            </a:pPr>
            <a:endParaRPr lang="en-US" sz="5500" dirty="0"/>
          </a:p>
          <a:p>
            <a:pPr marL="0" indent="0">
              <a:lnSpc>
                <a:spcPct val="120000"/>
              </a:lnSpc>
              <a:spcBef>
                <a:spcPts val="0"/>
              </a:spcBef>
              <a:buNone/>
            </a:pPr>
            <a:r>
              <a:rPr lang="en-US" sz="5500" dirty="0"/>
              <a:t>• In heading, name should be largest item on page, e.g., 16 pt font size, bold</a:t>
            </a:r>
          </a:p>
          <a:p>
            <a:pPr marL="0" indent="0">
              <a:lnSpc>
                <a:spcPct val="120000"/>
              </a:lnSpc>
              <a:spcBef>
                <a:spcPts val="0"/>
              </a:spcBef>
              <a:buNone/>
            </a:pPr>
            <a:endParaRPr lang="en-US" sz="5500" dirty="0"/>
          </a:p>
          <a:p>
            <a:pPr marL="0" indent="0">
              <a:lnSpc>
                <a:spcPct val="120000"/>
              </a:lnSpc>
              <a:spcBef>
                <a:spcPts val="0"/>
              </a:spcBef>
              <a:buNone/>
            </a:pPr>
            <a:r>
              <a:rPr lang="en-US" sz="5500" dirty="0"/>
              <a:t>• For body of resume, consider section headings at 11 or 12 pt font size and bold; consider text of resume at 11 (or 12) pt font size</a:t>
            </a:r>
            <a:r>
              <a:rPr lang="en-US" sz="2400" dirty="0"/>
              <a:t> </a:t>
            </a:r>
          </a:p>
        </p:txBody>
      </p:sp>
    </p:spTree>
    <p:extLst>
      <p:ext uri="{BB962C8B-B14F-4D97-AF65-F5344CB8AC3E}">
        <p14:creationId xmlns:p14="http://schemas.microsoft.com/office/powerpoint/2010/main" val="1985897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C9F84-65DC-46FB-810E-1F6F936B159D}"/>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Considerations, cont.</a:t>
            </a:r>
            <a:endParaRPr lang="en-US" sz="3200" dirty="0"/>
          </a:p>
        </p:txBody>
      </p:sp>
      <p:sp>
        <p:nvSpPr>
          <p:cNvPr id="3" name="Content Placeholder 2">
            <a:extLst>
              <a:ext uri="{FF2B5EF4-FFF2-40B4-BE49-F238E27FC236}">
                <a16:creationId xmlns:a16="http://schemas.microsoft.com/office/drawing/2014/main" id="{6FE207AC-4EF2-458F-9AC5-7F35553EC959}"/>
              </a:ext>
            </a:extLst>
          </p:cNvPr>
          <p:cNvSpPr>
            <a:spLocks noGrp="1"/>
          </p:cNvSpPr>
          <p:nvPr>
            <p:ph idx="1"/>
          </p:nvPr>
        </p:nvSpPr>
        <p:spPr/>
        <p:txBody>
          <a:bodyPr>
            <a:normAutofit/>
          </a:bodyPr>
          <a:lstStyle/>
          <a:p>
            <a:pPr marL="0" indent="0">
              <a:lnSpc>
                <a:spcPct val="100000"/>
              </a:lnSpc>
              <a:spcBef>
                <a:spcPts val="0"/>
              </a:spcBef>
              <a:buNone/>
            </a:pPr>
            <a:r>
              <a:rPr lang="en-US" sz="2400" dirty="0"/>
              <a:t>• Write in phrases rather than complete sentences </a:t>
            </a:r>
          </a:p>
          <a:p>
            <a:pPr marL="0" indent="0">
              <a:lnSpc>
                <a:spcPct val="100000"/>
              </a:lnSpc>
              <a:spcBef>
                <a:spcPts val="0"/>
              </a:spcBef>
              <a:buNone/>
            </a:pPr>
            <a:endParaRPr lang="en-US" sz="2400" dirty="0"/>
          </a:p>
          <a:p>
            <a:pPr marL="0" indent="0">
              <a:lnSpc>
                <a:spcPct val="100000"/>
              </a:lnSpc>
              <a:spcBef>
                <a:spcPts val="0"/>
              </a:spcBef>
              <a:buNone/>
            </a:pPr>
            <a:r>
              <a:rPr lang="en-US" sz="2400" dirty="0"/>
              <a:t>• Eliminate unnecessary articles in writing, e.g., a, an, the</a:t>
            </a:r>
          </a:p>
          <a:p>
            <a:pPr marL="0" indent="0">
              <a:lnSpc>
                <a:spcPct val="100000"/>
              </a:lnSpc>
              <a:spcBef>
                <a:spcPts val="0"/>
              </a:spcBef>
              <a:buNone/>
            </a:pPr>
            <a:endParaRPr lang="en-US" sz="2400" dirty="0"/>
          </a:p>
          <a:p>
            <a:pPr marL="0" indent="0">
              <a:lnSpc>
                <a:spcPct val="100000"/>
              </a:lnSpc>
              <a:spcBef>
                <a:spcPts val="0"/>
              </a:spcBef>
              <a:buNone/>
            </a:pPr>
            <a:r>
              <a:rPr lang="en-US" sz="2400" dirty="0"/>
              <a:t>• Eliminate personal pronouns, i.e., I, you, he, she, they; me, you, him, her, us, them, as well as possessives, i.e., my mine, your, yours, our, ours, his, her, hers, its, their, theirs</a:t>
            </a:r>
          </a:p>
          <a:p>
            <a:pPr marL="0" indent="0">
              <a:lnSpc>
                <a:spcPct val="100000"/>
              </a:lnSpc>
              <a:spcBef>
                <a:spcPts val="0"/>
              </a:spcBef>
              <a:buNone/>
            </a:pPr>
            <a:endParaRPr lang="en-US" sz="2400" dirty="0"/>
          </a:p>
          <a:p>
            <a:pPr marL="0" indent="0">
              <a:lnSpc>
                <a:spcPct val="100000"/>
              </a:lnSpc>
              <a:spcBef>
                <a:spcPts val="0"/>
              </a:spcBef>
              <a:buNone/>
            </a:pPr>
            <a:r>
              <a:rPr lang="en-US" sz="2400" dirty="0"/>
              <a:t>• Quantify </a:t>
            </a:r>
            <a:r>
              <a:rPr lang="en-US" sz="2400" b="1" dirty="0"/>
              <a:t>results</a:t>
            </a:r>
            <a:r>
              <a:rPr lang="en-US" sz="2400" dirty="0"/>
              <a:t> associated with work experience whenever possible rather than simply indicating job r</a:t>
            </a:r>
            <a:r>
              <a:rPr lang="en-US" sz="2400" b="1" dirty="0"/>
              <a:t>esponsibilities</a:t>
            </a:r>
          </a:p>
        </p:txBody>
      </p:sp>
    </p:spTree>
    <p:extLst>
      <p:ext uri="{BB962C8B-B14F-4D97-AF65-F5344CB8AC3E}">
        <p14:creationId xmlns:p14="http://schemas.microsoft.com/office/powerpoint/2010/main" val="4108419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08597-958E-4874-9258-78947F0FD4EF}"/>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Introduction</a:t>
            </a:r>
          </a:p>
        </p:txBody>
      </p:sp>
      <p:sp>
        <p:nvSpPr>
          <p:cNvPr id="3" name="Content Placeholder 2">
            <a:extLst>
              <a:ext uri="{FF2B5EF4-FFF2-40B4-BE49-F238E27FC236}">
                <a16:creationId xmlns:a16="http://schemas.microsoft.com/office/drawing/2014/main" id="{4221DE67-3298-4290-9541-FEBEBA595D69}"/>
              </a:ext>
            </a:extLst>
          </p:cNvPr>
          <p:cNvSpPr>
            <a:spLocks noGrp="1"/>
          </p:cNvSpPr>
          <p:nvPr>
            <p:ph idx="1"/>
          </p:nvPr>
        </p:nvSpPr>
        <p:spPr/>
        <p:txBody>
          <a:bodyPr>
            <a:normAutofit/>
          </a:bodyPr>
          <a:lstStyle/>
          <a:p>
            <a:pPr marL="0" indent="0">
              <a:lnSpc>
                <a:spcPct val="100000"/>
              </a:lnSpc>
              <a:spcBef>
                <a:spcPts val="0"/>
              </a:spcBef>
              <a:buNone/>
            </a:pPr>
            <a:r>
              <a:rPr lang="en-US" sz="2400" dirty="0"/>
              <a:t>Resume </a:t>
            </a:r>
            <a:r>
              <a:rPr lang="en-US" sz="2400" dirty="0">
                <a:solidFill>
                  <a:srgbClr val="7030A0"/>
                </a:solidFill>
              </a:rPr>
              <a:t>introduces you </a:t>
            </a:r>
            <a:r>
              <a:rPr lang="en-US" sz="2400" dirty="0"/>
              <a:t>to potential employers and perhaps initially to potential internship directors</a:t>
            </a:r>
          </a:p>
          <a:p>
            <a:pPr marL="0" indent="0">
              <a:lnSpc>
                <a:spcPct val="100000"/>
              </a:lnSpc>
              <a:spcBef>
                <a:spcPts val="0"/>
              </a:spcBef>
              <a:buNone/>
            </a:pPr>
            <a:endParaRPr lang="en-US" sz="2400" dirty="0"/>
          </a:p>
          <a:p>
            <a:pPr marL="0" indent="0">
              <a:lnSpc>
                <a:spcPct val="100000"/>
              </a:lnSpc>
              <a:spcBef>
                <a:spcPts val="0"/>
              </a:spcBef>
              <a:buNone/>
            </a:pPr>
            <a:r>
              <a:rPr lang="en-US" sz="2400" dirty="0"/>
              <a:t>Thus, provides </a:t>
            </a:r>
            <a:r>
              <a:rPr lang="en-US" sz="2400" dirty="0">
                <a:solidFill>
                  <a:srgbClr val="7030A0"/>
                </a:solidFill>
              </a:rPr>
              <a:t>first impression </a:t>
            </a:r>
            <a:r>
              <a:rPr lang="en-US" sz="2400" dirty="0"/>
              <a:t>of you and, in essence, serves as marketing tool</a:t>
            </a:r>
          </a:p>
          <a:p>
            <a:pPr marL="0" indent="0">
              <a:lnSpc>
                <a:spcPct val="100000"/>
              </a:lnSpc>
              <a:spcBef>
                <a:spcPts val="0"/>
              </a:spcBef>
              <a:buNone/>
            </a:pPr>
            <a:endParaRPr lang="en-US" sz="2400" dirty="0"/>
          </a:p>
          <a:p>
            <a:pPr marL="0" indent="0">
              <a:lnSpc>
                <a:spcPct val="100000"/>
              </a:lnSpc>
              <a:spcBef>
                <a:spcPts val="0"/>
              </a:spcBef>
              <a:buNone/>
            </a:pPr>
            <a:r>
              <a:rPr lang="en-US" sz="2400" dirty="0">
                <a:solidFill>
                  <a:srgbClr val="7030A0"/>
                </a:solidFill>
              </a:rPr>
              <a:t>Importance</a:t>
            </a:r>
            <a:r>
              <a:rPr lang="en-US" sz="2400" dirty="0"/>
              <a:t> of having an effective, professional resume </a:t>
            </a:r>
            <a:r>
              <a:rPr lang="en-US" sz="2400" dirty="0">
                <a:solidFill>
                  <a:srgbClr val="7030A0"/>
                </a:solidFill>
              </a:rPr>
              <a:t>cannot be overstated</a:t>
            </a:r>
          </a:p>
          <a:p>
            <a:pPr marL="0" indent="0">
              <a:lnSpc>
                <a:spcPct val="100000"/>
              </a:lnSpc>
              <a:spcBef>
                <a:spcPts val="0"/>
              </a:spcBef>
              <a:buNone/>
            </a:pPr>
            <a:endParaRPr lang="en-US" sz="2400" dirty="0"/>
          </a:p>
          <a:p>
            <a:pPr marL="0" indent="0">
              <a:lnSpc>
                <a:spcPct val="100000"/>
              </a:lnSpc>
              <a:spcBef>
                <a:spcPts val="0"/>
              </a:spcBef>
              <a:buNone/>
            </a:pPr>
            <a:r>
              <a:rPr lang="en-US" sz="2400" dirty="0">
                <a:solidFill>
                  <a:srgbClr val="7030A0"/>
                </a:solidFill>
              </a:rPr>
              <a:t>“Living document,” </a:t>
            </a:r>
            <a:r>
              <a:rPr lang="en-US" sz="2400" dirty="0"/>
              <a:t>i.e., need to review periodically to update</a:t>
            </a:r>
          </a:p>
        </p:txBody>
      </p:sp>
    </p:spTree>
    <p:extLst>
      <p:ext uri="{BB962C8B-B14F-4D97-AF65-F5344CB8AC3E}">
        <p14:creationId xmlns:p14="http://schemas.microsoft.com/office/powerpoint/2010/main" val="839604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50F54-2B61-4511-B6F9-4071DCB9ED0F}"/>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Considerations, cont.</a:t>
            </a:r>
            <a:endParaRPr lang="en-US" sz="3200" dirty="0"/>
          </a:p>
        </p:txBody>
      </p:sp>
      <p:sp>
        <p:nvSpPr>
          <p:cNvPr id="3" name="Content Placeholder 2">
            <a:extLst>
              <a:ext uri="{FF2B5EF4-FFF2-40B4-BE49-F238E27FC236}">
                <a16:creationId xmlns:a16="http://schemas.microsoft.com/office/drawing/2014/main" id="{C77BA5AB-987D-4564-BC4A-A5C3FBE4B5F7}"/>
              </a:ext>
            </a:extLst>
          </p:cNvPr>
          <p:cNvSpPr>
            <a:spLocks noGrp="1"/>
          </p:cNvSpPr>
          <p:nvPr>
            <p:ph idx="1"/>
          </p:nvPr>
        </p:nvSpPr>
        <p:spPr/>
        <p:txBody>
          <a:bodyPr>
            <a:normAutofit/>
          </a:bodyPr>
          <a:lstStyle/>
          <a:p>
            <a:pPr marL="0" indent="0">
              <a:lnSpc>
                <a:spcPct val="100000"/>
              </a:lnSpc>
              <a:spcBef>
                <a:spcPts val="0"/>
              </a:spcBef>
              <a:buNone/>
            </a:pPr>
            <a:r>
              <a:rPr lang="en-US" sz="2400" dirty="0"/>
              <a:t>• Avoid using clichés in summary component of resume, e.g., “enjoy helping people”</a:t>
            </a:r>
          </a:p>
          <a:p>
            <a:pPr marL="0" indent="0">
              <a:lnSpc>
                <a:spcPct val="100000"/>
              </a:lnSpc>
              <a:spcBef>
                <a:spcPts val="0"/>
              </a:spcBef>
              <a:buNone/>
            </a:pPr>
            <a:endParaRPr lang="en-US" sz="2400" dirty="0"/>
          </a:p>
          <a:p>
            <a:pPr marL="0" indent="0">
              <a:lnSpc>
                <a:spcPct val="100000"/>
              </a:lnSpc>
              <a:spcBef>
                <a:spcPts val="0"/>
              </a:spcBef>
              <a:buNone/>
            </a:pPr>
            <a:r>
              <a:rPr lang="en-US" sz="2400" dirty="0"/>
              <a:t>• Avoid including personal information, e.g., hobbies, travel, unless pertains to profession</a:t>
            </a:r>
          </a:p>
          <a:p>
            <a:pPr marL="0" indent="0">
              <a:lnSpc>
                <a:spcPct val="100000"/>
              </a:lnSpc>
              <a:spcBef>
                <a:spcPts val="0"/>
              </a:spcBef>
              <a:buNone/>
            </a:pPr>
            <a:endParaRPr lang="en-US" sz="2400" dirty="0"/>
          </a:p>
          <a:p>
            <a:pPr marL="0" indent="0">
              <a:lnSpc>
                <a:spcPct val="100000"/>
              </a:lnSpc>
              <a:spcBef>
                <a:spcPts val="0"/>
              </a:spcBef>
              <a:buNone/>
            </a:pPr>
            <a:r>
              <a:rPr lang="en-US" sz="2400" dirty="0"/>
              <a:t>• Unnecessary to state “Reference Available Upon Request” at close of resume as already implied if applying for internship or professional position</a:t>
            </a:r>
          </a:p>
          <a:p>
            <a:pPr marL="0" indent="0">
              <a:lnSpc>
                <a:spcPct val="100000"/>
              </a:lnSpc>
              <a:spcBef>
                <a:spcPts val="0"/>
              </a:spcBef>
              <a:buNone/>
            </a:pPr>
            <a:endParaRPr lang="en-US" sz="2400" dirty="0"/>
          </a:p>
          <a:p>
            <a:pPr marL="0" indent="0">
              <a:lnSpc>
                <a:spcPct val="100000"/>
              </a:lnSpc>
              <a:spcBef>
                <a:spcPts val="0"/>
              </a:spcBef>
              <a:buNone/>
            </a:pPr>
            <a:endParaRPr lang="en-US" sz="2400" dirty="0"/>
          </a:p>
          <a:p>
            <a:pPr marL="0" indent="0">
              <a:lnSpc>
                <a:spcPct val="100000"/>
              </a:lnSpc>
              <a:spcBef>
                <a:spcPts val="0"/>
              </a:spcBef>
              <a:buNone/>
            </a:pPr>
            <a:endParaRPr lang="en-US" sz="2400" dirty="0"/>
          </a:p>
          <a:p>
            <a:pPr marL="0" indent="0">
              <a:lnSpc>
                <a:spcPct val="100000"/>
              </a:lnSpc>
              <a:spcBef>
                <a:spcPts val="0"/>
              </a:spcBef>
              <a:buNone/>
            </a:pPr>
            <a:endParaRPr lang="en-US" sz="2400" dirty="0"/>
          </a:p>
          <a:p>
            <a:pPr marL="0" indent="0">
              <a:lnSpc>
                <a:spcPct val="100000"/>
              </a:lnSpc>
              <a:spcBef>
                <a:spcPts val="0"/>
              </a:spcBef>
              <a:buNone/>
            </a:pPr>
            <a:endParaRPr lang="en-US" sz="2400" dirty="0"/>
          </a:p>
        </p:txBody>
      </p:sp>
    </p:spTree>
    <p:extLst>
      <p:ext uri="{BB962C8B-B14F-4D97-AF65-F5344CB8AC3E}">
        <p14:creationId xmlns:p14="http://schemas.microsoft.com/office/powerpoint/2010/main" val="1254868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32CAD-352A-4CA2-99C6-6D3674E6011B}"/>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Campus Resource</a:t>
            </a:r>
            <a:endParaRPr lang="en-US" sz="3200" dirty="0"/>
          </a:p>
        </p:txBody>
      </p:sp>
      <p:sp>
        <p:nvSpPr>
          <p:cNvPr id="3" name="Content Placeholder 2">
            <a:extLst>
              <a:ext uri="{FF2B5EF4-FFF2-40B4-BE49-F238E27FC236}">
                <a16:creationId xmlns:a16="http://schemas.microsoft.com/office/drawing/2014/main" id="{1C74463B-CD94-4825-A024-8D423A6A4B71}"/>
              </a:ext>
            </a:extLst>
          </p:cNvPr>
          <p:cNvSpPr>
            <a:spLocks noGrp="1"/>
          </p:cNvSpPr>
          <p:nvPr>
            <p:ph idx="1"/>
          </p:nvPr>
        </p:nvSpPr>
        <p:spPr/>
        <p:txBody>
          <a:bodyPr>
            <a:normAutofit fontScale="92500" lnSpcReduction="10000"/>
          </a:bodyPr>
          <a:lstStyle/>
          <a:p>
            <a:pPr marL="0" indent="0">
              <a:lnSpc>
                <a:spcPct val="100000"/>
              </a:lnSpc>
              <a:spcBef>
                <a:spcPts val="0"/>
              </a:spcBef>
              <a:buNone/>
            </a:pPr>
            <a:r>
              <a:rPr lang="en-US" sz="2400" dirty="0"/>
              <a:t>Queens College’s Center for Career Engagement and Internships provides review/critique of student resumes (free service)</a:t>
            </a:r>
          </a:p>
          <a:p>
            <a:pPr marL="0" indent="0">
              <a:lnSpc>
                <a:spcPct val="100000"/>
              </a:lnSpc>
              <a:spcBef>
                <a:spcPts val="0"/>
              </a:spcBef>
              <a:buNone/>
            </a:pPr>
            <a:endParaRPr lang="en-US" sz="2400" dirty="0"/>
          </a:p>
          <a:p>
            <a:pPr marL="0" indent="0">
              <a:lnSpc>
                <a:spcPct val="100000"/>
              </a:lnSpc>
              <a:spcBef>
                <a:spcPts val="0"/>
              </a:spcBef>
              <a:buNone/>
            </a:pPr>
            <a:r>
              <a:rPr lang="en-US" sz="2400" dirty="0"/>
              <a:t>Contact: Can schedule virtual/telephone/e-mail appointment on QC Navigate (navigate.qc.cuny.edu) with following </a:t>
            </a:r>
            <a:r>
              <a:rPr lang="en-US" sz="2400"/>
              <a:t>staff member -</a:t>
            </a:r>
          </a:p>
          <a:p>
            <a:pPr marL="0" indent="0">
              <a:lnSpc>
                <a:spcPct val="100000"/>
              </a:lnSpc>
              <a:spcBef>
                <a:spcPts val="0"/>
              </a:spcBef>
              <a:buNone/>
            </a:pPr>
            <a:r>
              <a:rPr lang="en-US" sz="2400"/>
              <a:t>Keesha </a:t>
            </a:r>
            <a:r>
              <a:rPr lang="en-US" sz="2400" dirty="0"/>
              <a:t>Cameron, Assoc Director Career Education and Internships (Keesha.Cameron@qc.cuny.edu) </a:t>
            </a:r>
          </a:p>
          <a:p>
            <a:pPr marL="0" indent="0">
              <a:lnSpc>
                <a:spcPct val="100000"/>
              </a:lnSpc>
              <a:spcBef>
                <a:spcPts val="0"/>
              </a:spcBef>
              <a:buNone/>
            </a:pPr>
            <a:endParaRPr lang="en-US" sz="2400" dirty="0"/>
          </a:p>
          <a:p>
            <a:pPr marL="0" indent="0">
              <a:lnSpc>
                <a:spcPct val="100000"/>
              </a:lnSpc>
              <a:spcBef>
                <a:spcPts val="0"/>
              </a:spcBef>
              <a:buNone/>
            </a:pPr>
            <a:r>
              <a:rPr lang="en-US" sz="2400" dirty="0"/>
              <a:t>Location:  </a:t>
            </a:r>
            <a:r>
              <a:rPr lang="en-US" sz="2400" dirty="0" err="1"/>
              <a:t>Frese</a:t>
            </a:r>
            <a:r>
              <a:rPr lang="en-US" sz="2400" dirty="0"/>
              <a:t> Hall, Rm 213</a:t>
            </a:r>
          </a:p>
          <a:p>
            <a:pPr marL="0" indent="0">
              <a:lnSpc>
                <a:spcPct val="100000"/>
              </a:lnSpc>
              <a:spcBef>
                <a:spcPts val="0"/>
              </a:spcBef>
              <a:buNone/>
            </a:pPr>
            <a:endParaRPr lang="en-US" sz="2400" dirty="0"/>
          </a:p>
          <a:p>
            <a:pPr marL="0" indent="0">
              <a:lnSpc>
                <a:spcPct val="100000"/>
              </a:lnSpc>
              <a:spcBef>
                <a:spcPts val="0"/>
              </a:spcBef>
              <a:buNone/>
            </a:pPr>
            <a:r>
              <a:rPr lang="en-US" sz="2400" dirty="0"/>
              <a:t>Contact: career@ hunter.cuny.edu</a:t>
            </a:r>
          </a:p>
          <a:p>
            <a:pPr marL="0" indent="0">
              <a:lnSpc>
                <a:spcPct val="100000"/>
              </a:lnSpc>
              <a:spcBef>
                <a:spcPts val="0"/>
              </a:spcBef>
              <a:buNone/>
            </a:pPr>
            <a:endParaRPr lang="en-US" sz="2400" dirty="0"/>
          </a:p>
          <a:p>
            <a:pPr marL="0" indent="0">
              <a:lnSpc>
                <a:spcPct val="100000"/>
              </a:lnSpc>
              <a:spcBef>
                <a:spcPts val="0"/>
              </a:spcBef>
              <a:buNone/>
            </a:pPr>
            <a:r>
              <a:rPr lang="en-US" sz="2400" dirty="0"/>
              <a:t>Hours:  Mondays–Fridays, 9:00-5:00 PM  </a:t>
            </a:r>
          </a:p>
        </p:txBody>
      </p:sp>
    </p:spTree>
    <p:extLst>
      <p:ext uri="{BB962C8B-B14F-4D97-AF65-F5344CB8AC3E}">
        <p14:creationId xmlns:p14="http://schemas.microsoft.com/office/powerpoint/2010/main" val="36759103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C0540-EB88-4487-8E37-876A1A0C0F5C}"/>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Print Resource</a:t>
            </a:r>
          </a:p>
        </p:txBody>
      </p:sp>
      <p:sp>
        <p:nvSpPr>
          <p:cNvPr id="3" name="Content Placeholder 2">
            <a:extLst>
              <a:ext uri="{FF2B5EF4-FFF2-40B4-BE49-F238E27FC236}">
                <a16:creationId xmlns:a16="http://schemas.microsoft.com/office/drawing/2014/main" id="{3E2564FC-6D28-4219-BB04-F7F3A9BD0CDE}"/>
              </a:ext>
            </a:extLst>
          </p:cNvPr>
          <p:cNvSpPr>
            <a:spLocks noGrp="1"/>
          </p:cNvSpPr>
          <p:nvPr>
            <p:ph idx="1"/>
          </p:nvPr>
        </p:nvSpPr>
        <p:spPr/>
        <p:txBody>
          <a:bodyPr>
            <a:normAutofit/>
          </a:bodyPr>
          <a:lstStyle/>
          <a:p>
            <a:pPr marL="0" indent="0">
              <a:lnSpc>
                <a:spcPct val="100000"/>
              </a:lnSpc>
              <a:spcBef>
                <a:spcPts val="0"/>
              </a:spcBef>
              <a:buNone/>
            </a:pPr>
            <a:r>
              <a:rPr lang="en-US" sz="2400" dirty="0"/>
              <a:t>Limited amount of relevant resume preparation material in following resource:</a:t>
            </a:r>
          </a:p>
          <a:p>
            <a:pPr marL="0" indent="0">
              <a:lnSpc>
                <a:spcPct val="100000"/>
              </a:lnSpc>
              <a:spcBef>
                <a:spcPts val="0"/>
              </a:spcBef>
              <a:buNone/>
            </a:pPr>
            <a:endParaRPr lang="en-US" sz="2400" dirty="0"/>
          </a:p>
          <a:p>
            <a:pPr marL="0" indent="0">
              <a:lnSpc>
                <a:spcPct val="100000"/>
              </a:lnSpc>
              <a:spcBef>
                <a:spcPts val="0"/>
              </a:spcBef>
              <a:buNone/>
            </a:pPr>
            <a:r>
              <a:rPr lang="en-US" sz="2200" dirty="0"/>
              <a:t>McCorry LK, Mason J.  Chap 11 Communication skills you need to land that first job.  In</a:t>
            </a:r>
            <a:r>
              <a:rPr lang="en-US" sz="2200" i="1" dirty="0"/>
              <a:t>: Communication Skills for the Healthcare Professional</a:t>
            </a:r>
            <a:r>
              <a:rPr lang="en-US" sz="2200" dirty="0"/>
              <a:t>.  Philadelphia, PA: Wolters Kluwer; 2020:198-205.</a:t>
            </a:r>
          </a:p>
        </p:txBody>
      </p:sp>
    </p:spTree>
    <p:extLst>
      <p:ext uri="{BB962C8B-B14F-4D97-AF65-F5344CB8AC3E}">
        <p14:creationId xmlns:p14="http://schemas.microsoft.com/office/powerpoint/2010/main" val="2291756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E1042-382D-43F3-94F6-CF84B7523040}"/>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2800" dirty="0"/>
            </a:br>
            <a:r>
              <a:rPr lang="en-US" sz="2800" dirty="0"/>
              <a:t>Components of Resume</a:t>
            </a:r>
            <a:endParaRPr lang="en-US" sz="3200" dirty="0"/>
          </a:p>
        </p:txBody>
      </p:sp>
      <p:sp>
        <p:nvSpPr>
          <p:cNvPr id="3" name="Content Placeholder 2">
            <a:extLst>
              <a:ext uri="{FF2B5EF4-FFF2-40B4-BE49-F238E27FC236}">
                <a16:creationId xmlns:a16="http://schemas.microsoft.com/office/drawing/2014/main" id="{75184B86-A78F-4772-BB02-A1E90CD6BC46}"/>
              </a:ext>
            </a:extLst>
          </p:cNvPr>
          <p:cNvSpPr>
            <a:spLocks noGrp="1"/>
          </p:cNvSpPr>
          <p:nvPr>
            <p:ph idx="1"/>
          </p:nvPr>
        </p:nvSpPr>
        <p:spPr/>
        <p:txBody>
          <a:bodyPr/>
          <a:lstStyle/>
          <a:p>
            <a:pPr marL="0" indent="0">
              <a:lnSpc>
                <a:spcPct val="100000"/>
              </a:lnSpc>
              <a:spcBef>
                <a:spcPts val="0"/>
              </a:spcBef>
              <a:buNone/>
            </a:pPr>
            <a:endParaRPr lang="en-US" dirty="0"/>
          </a:p>
          <a:p>
            <a:pPr marL="0" indent="0" defTabSz="457200">
              <a:lnSpc>
                <a:spcPct val="100000"/>
              </a:lnSpc>
              <a:spcBef>
                <a:spcPts val="0"/>
              </a:spcBef>
              <a:buNone/>
            </a:pPr>
            <a:r>
              <a:rPr lang="en-US" dirty="0"/>
              <a:t>	</a:t>
            </a:r>
            <a:r>
              <a:rPr lang="en-US" sz="2400" dirty="0"/>
              <a:t>• Identifying and contact information</a:t>
            </a:r>
          </a:p>
          <a:p>
            <a:pPr marL="0" indent="0" defTabSz="457200">
              <a:lnSpc>
                <a:spcPct val="100000"/>
              </a:lnSpc>
              <a:spcBef>
                <a:spcPts val="0"/>
              </a:spcBef>
              <a:buNone/>
            </a:pPr>
            <a:r>
              <a:rPr lang="en-US" sz="2400" dirty="0"/>
              <a:t>	• Professional or career summary</a:t>
            </a:r>
          </a:p>
          <a:p>
            <a:pPr marL="0" indent="0" defTabSz="457200">
              <a:lnSpc>
                <a:spcPct val="100000"/>
              </a:lnSpc>
              <a:spcBef>
                <a:spcPts val="0"/>
              </a:spcBef>
              <a:buNone/>
            </a:pPr>
            <a:r>
              <a:rPr lang="en-US" sz="2400" dirty="0"/>
              <a:t>	• Educational background (degrees and certifications)</a:t>
            </a:r>
          </a:p>
          <a:p>
            <a:pPr marL="0" indent="0" defTabSz="457200">
              <a:lnSpc>
                <a:spcPct val="100000"/>
              </a:lnSpc>
              <a:spcBef>
                <a:spcPts val="0"/>
              </a:spcBef>
              <a:buNone/>
            </a:pPr>
            <a:r>
              <a:rPr lang="en-US" sz="2400" dirty="0"/>
              <a:t>	• Work experiences (paid and volunteer)</a:t>
            </a:r>
          </a:p>
          <a:p>
            <a:pPr marL="0" indent="0" defTabSz="457200">
              <a:lnSpc>
                <a:spcPct val="100000"/>
              </a:lnSpc>
              <a:spcBef>
                <a:spcPts val="0"/>
              </a:spcBef>
              <a:buNone/>
            </a:pPr>
            <a:r>
              <a:rPr lang="en-US" sz="2400" dirty="0"/>
              <a:t>	• Awards and honors, if any</a:t>
            </a:r>
          </a:p>
          <a:p>
            <a:pPr marL="0" indent="0" defTabSz="457200">
              <a:lnSpc>
                <a:spcPct val="100000"/>
              </a:lnSpc>
              <a:spcBef>
                <a:spcPts val="0"/>
              </a:spcBef>
              <a:buNone/>
            </a:pPr>
            <a:r>
              <a:rPr lang="en-US" sz="2400" dirty="0"/>
              <a:t>	• Professional affiliations, i.e., memberships</a:t>
            </a:r>
          </a:p>
        </p:txBody>
      </p:sp>
    </p:spTree>
    <p:extLst>
      <p:ext uri="{BB962C8B-B14F-4D97-AF65-F5344CB8AC3E}">
        <p14:creationId xmlns:p14="http://schemas.microsoft.com/office/powerpoint/2010/main" val="1724075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B76D1-C22E-4566-BB93-CCA935162B38}"/>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Component: Identifying and Contact Information</a:t>
            </a:r>
          </a:p>
        </p:txBody>
      </p:sp>
      <p:sp>
        <p:nvSpPr>
          <p:cNvPr id="3" name="Content Placeholder 2">
            <a:extLst>
              <a:ext uri="{FF2B5EF4-FFF2-40B4-BE49-F238E27FC236}">
                <a16:creationId xmlns:a16="http://schemas.microsoft.com/office/drawing/2014/main" id="{FEDE09CA-EA18-4C43-8E8E-08409E52547F}"/>
              </a:ext>
            </a:extLst>
          </p:cNvPr>
          <p:cNvSpPr>
            <a:spLocks noGrp="1"/>
          </p:cNvSpPr>
          <p:nvPr>
            <p:ph idx="1"/>
          </p:nvPr>
        </p:nvSpPr>
        <p:spPr/>
        <p:txBody>
          <a:bodyPr>
            <a:normAutofit/>
          </a:bodyPr>
          <a:lstStyle/>
          <a:p>
            <a:pPr marL="0" indent="0">
              <a:lnSpc>
                <a:spcPct val="100000"/>
              </a:lnSpc>
              <a:spcBef>
                <a:spcPts val="0"/>
              </a:spcBef>
              <a:buNone/>
            </a:pPr>
            <a:r>
              <a:rPr lang="en-US" sz="2400" dirty="0"/>
              <a:t>Place at top of page and include full name; address (city, state sufficient); telephone number; e-mail address; and LinkedIn address, if available (or DPD portfolio link)</a:t>
            </a:r>
          </a:p>
          <a:p>
            <a:pPr marL="0" indent="0">
              <a:lnSpc>
                <a:spcPct val="100000"/>
              </a:lnSpc>
              <a:spcBef>
                <a:spcPts val="0"/>
              </a:spcBef>
              <a:buNone/>
            </a:pPr>
            <a:endParaRPr lang="en-US" sz="2400" dirty="0"/>
          </a:p>
          <a:p>
            <a:pPr marL="0" indent="0">
              <a:lnSpc>
                <a:spcPct val="100000"/>
              </a:lnSpc>
              <a:spcBef>
                <a:spcPts val="0"/>
              </a:spcBef>
              <a:buNone/>
            </a:pPr>
            <a:r>
              <a:rPr lang="en-US" sz="2400" dirty="0"/>
              <a:t>Bar line separating heading from body of resume may contribute to graphic appearance of resume</a:t>
            </a:r>
          </a:p>
          <a:p>
            <a:pPr marL="0" indent="0">
              <a:lnSpc>
                <a:spcPct val="100000"/>
              </a:lnSpc>
              <a:spcBef>
                <a:spcPts val="0"/>
              </a:spcBef>
              <a:buNone/>
            </a:pPr>
            <a:endParaRPr lang="en-US" sz="2400" dirty="0"/>
          </a:p>
          <a:p>
            <a:pPr marL="0" indent="0">
              <a:lnSpc>
                <a:spcPct val="100000"/>
              </a:lnSpc>
              <a:spcBef>
                <a:spcPts val="0"/>
              </a:spcBef>
              <a:buNone/>
            </a:pPr>
            <a:r>
              <a:rPr lang="en-US" sz="2400" dirty="0"/>
              <a:t>Consider using same type and font size for name and address on resume and for cover letter for cohesive presentation</a:t>
            </a:r>
          </a:p>
          <a:p>
            <a:pPr marL="0" indent="0">
              <a:lnSpc>
                <a:spcPct val="100000"/>
              </a:lnSpc>
              <a:spcBef>
                <a:spcPts val="0"/>
              </a:spcBef>
              <a:buNone/>
            </a:pPr>
            <a:endParaRPr lang="en-US" sz="2400" dirty="0"/>
          </a:p>
          <a:p>
            <a:pPr marL="0" indent="0" algn="ctr">
              <a:lnSpc>
                <a:spcPct val="100000"/>
              </a:lnSpc>
              <a:spcBef>
                <a:spcPts val="0"/>
              </a:spcBef>
              <a:buNone/>
            </a:pPr>
            <a:endParaRPr lang="en-US" sz="2400" dirty="0"/>
          </a:p>
        </p:txBody>
      </p:sp>
    </p:spTree>
    <p:extLst>
      <p:ext uri="{BB962C8B-B14F-4D97-AF65-F5344CB8AC3E}">
        <p14:creationId xmlns:p14="http://schemas.microsoft.com/office/powerpoint/2010/main" val="671329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CF59D-E95E-475C-B7FE-A7A45B3F29E5}"/>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Component: Identifying and Contact Information</a:t>
            </a:r>
            <a:br>
              <a:rPr lang="en-US" sz="2800" dirty="0"/>
            </a:br>
            <a:r>
              <a:rPr lang="en-US" sz="2400" dirty="0"/>
              <a:t>Example</a:t>
            </a:r>
            <a:endParaRPr lang="en-US" sz="3200" dirty="0"/>
          </a:p>
        </p:txBody>
      </p:sp>
      <p:sp>
        <p:nvSpPr>
          <p:cNvPr id="3" name="Content Placeholder 2">
            <a:extLst>
              <a:ext uri="{FF2B5EF4-FFF2-40B4-BE49-F238E27FC236}">
                <a16:creationId xmlns:a16="http://schemas.microsoft.com/office/drawing/2014/main" id="{8B3E0E32-7761-406D-B99C-7A7DA26A535D}"/>
              </a:ext>
            </a:extLst>
          </p:cNvPr>
          <p:cNvSpPr>
            <a:spLocks noGrp="1"/>
          </p:cNvSpPr>
          <p:nvPr>
            <p:ph idx="1"/>
          </p:nvPr>
        </p:nvSpPr>
        <p:spPr/>
        <p:txBody>
          <a:bodyPr>
            <a:normAutofit/>
          </a:bodyPr>
          <a:lstStyle/>
          <a:p>
            <a:pPr marL="0" indent="0" algn="ctr">
              <a:lnSpc>
                <a:spcPct val="100000"/>
              </a:lnSpc>
              <a:spcBef>
                <a:spcPts val="0"/>
              </a:spcBef>
              <a:buNone/>
            </a:pPr>
            <a:endParaRPr lang="en-US" sz="3200" b="1" dirty="0"/>
          </a:p>
          <a:p>
            <a:pPr marL="0" indent="0" algn="ctr">
              <a:lnSpc>
                <a:spcPct val="100000"/>
              </a:lnSpc>
              <a:spcBef>
                <a:spcPts val="0"/>
              </a:spcBef>
              <a:buNone/>
            </a:pPr>
            <a:r>
              <a:rPr lang="en-US" sz="3200" b="1" dirty="0"/>
              <a:t>Janet Kolmer Grommet</a:t>
            </a:r>
          </a:p>
          <a:p>
            <a:pPr marL="0" indent="0" algn="ctr">
              <a:lnSpc>
                <a:spcPct val="100000"/>
              </a:lnSpc>
              <a:spcBef>
                <a:spcPts val="0"/>
              </a:spcBef>
              <a:buNone/>
            </a:pPr>
            <a:r>
              <a:rPr lang="en-US" sz="2400" dirty="0"/>
              <a:t>Glen Cove, NY 11542</a:t>
            </a:r>
          </a:p>
          <a:p>
            <a:pPr marL="0" indent="0" algn="ctr">
              <a:lnSpc>
                <a:spcPct val="100000"/>
              </a:lnSpc>
              <a:spcBef>
                <a:spcPts val="0"/>
              </a:spcBef>
              <a:buNone/>
            </a:pPr>
            <a:endParaRPr lang="en-US" sz="2400" dirty="0"/>
          </a:p>
          <a:p>
            <a:pPr marL="0" indent="0" algn="ctr">
              <a:lnSpc>
                <a:spcPct val="100000"/>
              </a:lnSpc>
              <a:spcBef>
                <a:spcPts val="0"/>
              </a:spcBef>
              <a:buNone/>
            </a:pPr>
            <a:r>
              <a:rPr lang="en-US" sz="2400" dirty="0"/>
              <a:t>516/427-4265  •  </a:t>
            </a:r>
            <a:r>
              <a:rPr lang="en-US" sz="2400" dirty="0">
                <a:hlinkClick r:id="rId2"/>
              </a:rPr>
              <a:t>JKGrommet@yahoo.com</a:t>
            </a:r>
            <a:endParaRPr lang="en-US" sz="2400" dirty="0"/>
          </a:p>
          <a:p>
            <a:pPr marL="0" indent="0" algn="ctr">
              <a:lnSpc>
                <a:spcPct val="100000"/>
              </a:lnSpc>
              <a:spcBef>
                <a:spcPts val="0"/>
              </a:spcBef>
              <a:buNone/>
            </a:pPr>
            <a:r>
              <a:rPr lang="en-US" sz="2400" dirty="0">
                <a:hlinkClick r:id="rId3"/>
              </a:rPr>
              <a:t>https://www.LinkedIn.com/in/JanetKolmerGrommet</a:t>
            </a:r>
            <a:endParaRPr lang="en-US" sz="2400" dirty="0"/>
          </a:p>
          <a:p>
            <a:pPr marL="0" indent="0" algn="ctr">
              <a:lnSpc>
                <a:spcPct val="100000"/>
              </a:lnSpc>
              <a:spcBef>
                <a:spcPts val="0"/>
              </a:spcBef>
              <a:buNone/>
            </a:pPr>
            <a:r>
              <a:rPr lang="en-US" sz="2400" dirty="0"/>
              <a:t>____________________________________</a:t>
            </a:r>
          </a:p>
          <a:p>
            <a:pPr marL="0" indent="0">
              <a:lnSpc>
                <a:spcPct val="100000"/>
              </a:lnSpc>
              <a:spcBef>
                <a:spcPts val="0"/>
              </a:spcBef>
              <a:buNone/>
            </a:pPr>
            <a:endParaRPr lang="en-US" sz="2400" dirty="0"/>
          </a:p>
        </p:txBody>
      </p:sp>
    </p:spTree>
    <p:extLst>
      <p:ext uri="{BB962C8B-B14F-4D97-AF65-F5344CB8AC3E}">
        <p14:creationId xmlns:p14="http://schemas.microsoft.com/office/powerpoint/2010/main" val="593111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E7D61-3999-40EF-9A57-8B1F6F829CB5}"/>
              </a:ext>
            </a:extLst>
          </p:cNvPr>
          <p:cNvSpPr>
            <a:spLocks noGrp="1"/>
          </p:cNvSpPr>
          <p:nvPr>
            <p:ph type="title"/>
          </p:nvPr>
        </p:nvSpPr>
        <p:spPr>
          <a:solidFill>
            <a:srgbClr val="92D050"/>
          </a:solidFill>
        </p:spPr>
        <p:txBody>
          <a:bodyPr>
            <a:normAutofit fontScale="90000"/>
          </a:bodyPr>
          <a:lstStyle/>
          <a:p>
            <a:pPr algn="ctr">
              <a:lnSpc>
                <a:spcPct val="100000"/>
              </a:lnSpc>
            </a:pPr>
            <a:r>
              <a:rPr lang="en-US" sz="3600" dirty="0"/>
              <a:t>Resume Preparation</a:t>
            </a:r>
            <a:br>
              <a:rPr lang="en-US" sz="3200" dirty="0"/>
            </a:br>
            <a:r>
              <a:rPr lang="en-US" sz="3100" dirty="0"/>
              <a:t>Component: Summary</a:t>
            </a:r>
            <a:br>
              <a:rPr lang="en-US" sz="2800" dirty="0"/>
            </a:br>
            <a:endParaRPr lang="en-US" sz="2700" dirty="0"/>
          </a:p>
        </p:txBody>
      </p:sp>
      <p:sp>
        <p:nvSpPr>
          <p:cNvPr id="3" name="Content Placeholder 2">
            <a:extLst>
              <a:ext uri="{FF2B5EF4-FFF2-40B4-BE49-F238E27FC236}">
                <a16:creationId xmlns:a16="http://schemas.microsoft.com/office/drawing/2014/main" id="{4A01075A-A39D-48B2-B997-F7FD0E75584A}"/>
              </a:ext>
            </a:extLst>
          </p:cNvPr>
          <p:cNvSpPr>
            <a:spLocks noGrp="1"/>
          </p:cNvSpPr>
          <p:nvPr>
            <p:ph idx="1"/>
          </p:nvPr>
        </p:nvSpPr>
        <p:spPr>
          <a:xfrm>
            <a:off x="654050" y="1825625"/>
            <a:ext cx="7886700" cy="4351338"/>
          </a:xfrm>
        </p:spPr>
        <p:txBody>
          <a:bodyPr>
            <a:normAutofit/>
          </a:bodyPr>
          <a:lstStyle/>
          <a:p>
            <a:pPr marL="0" indent="0">
              <a:lnSpc>
                <a:spcPct val="100000"/>
              </a:lnSpc>
              <a:spcBef>
                <a:spcPts val="0"/>
              </a:spcBef>
              <a:buNone/>
            </a:pPr>
            <a:r>
              <a:rPr lang="en-US" sz="2400" dirty="0"/>
              <a:t>Statement (several phrases) that summarizes who you are, what you can offer professionally, and perhaps area of interest (that aligns with internship area of focus or responsibilities indicated in job ad)</a:t>
            </a:r>
          </a:p>
          <a:p>
            <a:pPr marL="0" indent="0">
              <a:lnSpc>
                <a:spcPct val="100000"/>
              </a:lnSpc>
              <a:spcBef>
                <a:spcPts val="0"/>
              </a:spcBef>
              <a:buNone/>
            </a:pPr>
            <a:endParaRPr lang="en-US" sz="2400" dirty="0"/>
          </a:p>
          <a:p>
            <a:pPr marL="0" indent="0">
              <a:lnSpc>
                <a:spcPct val="100000"/>
              </a:lnSpc>
              <a:spcBef>
                <a:spcPts val="0"/>
              </a:spcBef>
              <a:buNone/>
            </a:pPr>
            <a:r>
              <a:rPr lang="en-US" sz="2400" dirty="0"/>
              <a:t>Summary currently strongly preferred in place of formerly indicating objectives</a:t>
            </a:r>
          </a:p>
          <a:p>
            <a:pPr marL="0" indent="0">
              <a:lnSpc>
                <a:spcPct val="120000"/>
              </a:lnSpc>
              <a:spcBef>
                <a:spcPts val="0"/>
              </a:spcBef>
              <a:buNone/>
            </a:pPr>
            <a:endParaRPr lang="en-US" sz="2400" dirty="0"/>
          </a:p>
        </p:txBody>
      </p:sp>
    </p:spTree>
    <p:extLst>
      <p:ext uri="{BB962C8B-B14F-4D97-AF65-F5344CB8AC3E}">
        <p14:creationId xmlns:p14="http://schemas.microsoft.com/office/powerpoint/2010/main" val="3861699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B43E8-4254-4960-8CBE-A468814AC195}"/>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Component: Summary</a:t>
            </a:r>
            <a:br>
              <a:rPr lang="en-US" sz="2800" dirty="0"/>
            </a:br>
            <a:r>
              <a:rPr lang="en-US" sz="2400" dirty="0"/>
              <a:t>Example</a:t>
            </a:r>
            <a:endParaRPr lang="en-US" sz="3200" dirty="0"/>
          </a:p>
        </p:txBody>
      </p:sp>
      <p:sp>
        <p:nvSpPr>
          <p:cNvPr id="3" name="Content Placeholder 2">
            <a:extLst>
              <a:ext uri="{FF2B5EF4-FFF2-40B4-BE49-F238E27FC236}">
                <a16:creationId xmlns:a16="http://schemas.microsoft.com/office/drawing/2014/main" id="{880F42A7-FC70-4F6B-A300-8EF38FAE3266}"/>
              </a:ext>
            </a:extLst>
          </p:cNvPr>
          <p:cNvSpPr>
            <a:spLocks noGrp="1"/>
          </p:cNvSpPr>
          <p:nvPr>
            <p:ph idx="1"/>
          </p:nvPr>
        </p:nvSpPr>
        <p:spPr/>
        <p:txBody>
          <a:bodyPr>
            <a:normAutofit/>
          </a:bodyPr>
          <a:lstStyle/>
          <a:p>
            <a:pPr marL="0" indent="0">
              <a:lnSpc>
                <a:spcPct val="100000"/>
              </a:lnSpc>
              <a:spcBef>
                <a:spcPts val="0"/>
              </a:spcBef>
              <a:buNone/>
            </a:pPr>
            <a:r>
              <a:rPr lang="en-US" b="1" dirty="0"/>
              <a:t>Summary </a:t>
            </a:r>
            <a:r>
              <a:rPr lang="en-US" sz="2400" dirty="0"/>
              <a:t>(Note: Will probably be briefer but example provides you with some language)</a:t>
            </a:r>
          </a:p>
          <a:p>
            <a:pPr marL="0" indent="0">
              <a:lnSpc>
                <a:spcPct val="100000"/>
              </a:lnSpc>
              <a:spcBef>
                <a:spcPts val="0"/>
              </a:spcBef>
              <a:buNone/>
            </a:pPr>
            <a:endParaRPr lang="en-US" sz="2400" dirty="0"/>
          </a:p>
          <a:p>
            <a:pPr marL="0" indent="0">
              <a:lnSpc>
                <a:spcPct val="100000"/>
              </a:lnSpc>
              <a:spcBef>
                <a:spcPts val="0"/>
              </a:spcBef>
              <a:buNone/>
            </a:pPr>
            <a:r>
              <a:rPr lang="en-US" sz="2200" i="1" dirty="0"/>
              <a:t>Aspiring Registered Dietitian-Nutritionist (RDN).  Strong nutrition science background with biochemistry and physiology foundation.  Familiar with government and non-government sponsored community nutrition programs.  Experience with nutrition care process including components of nutrition assessment, diagnosis, and patient-centered nutrition counseling interventions.  Bilingual (English and Spanish) with particular interest in nutrition services for management of chronic diseases. </a:t>
            </a:r>
            <a:endParaRPr lang="en-US" sz="2200" dirty="0"/>
          </a:p>
        </p:txBody>
      </p:sp>
    </p:spTree>
    <p:extLst>
      <p:ext uri="{BB962C8B-B14F-4D97-AF65-F5344CB8AC3E}">
        <p14:creationId xmlns:p14="http://schemas.microsoft.com/office/powerpoint/2010/main" val="1994138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250D0-6BF0-443A-A87B-3359611C0333}"/>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Component: Educational Background (Degrees) </a:t>
            </a:r>
            <a:endParaRPr lang="en-US" sz="3200" dirty="0"/>
          </a:p>
        </p:txBody>
      </p:sp>
      <p:sp>
        <p:nvSpPr>
          <p:cNvPr id="3" name="Content Placeholder 2">
            <a:extLst>
              <a:ext uri="{FF2B5EF4-FFF2-40B4-BE49-F238E27FC236}">
                <a16:creationId xmlns:a16="http://schemas.microsoft.com/office/drawing/2014/main" id="{07727EAB-A5E0-4E3A-9DA9-07727D5C76C2}"/>
              </a:ext>
            </a:extLst>
          </p:cNvPr>
          <p:cNvSpPr>
            <a:spLocks noGrp="1"/>
          </p:cNvSpPr>
          <p:nvPr>
            <p:ph idx="1"/>
          </p:nvPr>
        </p:nvSpPr>
        <p:spPr/>
        <p:txBody>
          <a:bodyPr>
            <a:normAutofit/>
          </a:bodyPr>
          <a:lstStyle/>
          <a:p>
            <a:pPr marL="0" indent="0">
              <a:lnSpc>
                <a:spcPct val="100000"/>
              </a:lnSpc>
              <a:spcBef>
                <a:spcPts val="0"/>
              </a:spcBef>
              <a:buNone/>
            </a:pPr>
            <a:r>
              <a:rPr lang="en-US" sz="2400" dirty="0"/>
              <a:t>List post-secondary education in reverse chronological order; include degree/s earned (or expected), program of study, full name of educational institution, city and state of institution, and year of graduation (received or expected)</a:t>
            </a:r>
          </a:p>
          <a:p>
            <a:pPr marL="0" indent="0">
              <a:lnSpc>
                <a:spcPct val="100000"/>
              </a:lnSpc>
              <a:spcBef>
                <a:spcPts val="0"/>
              </a:spcBef>
              <a:buNone/>
            </a:pPr>
            <a:endParaRPr lang="en-US" sz="2400" dirty="0"/>
          </a:p>
          <a:p>
            <a:pPr marL="0" indent="0">
              <a:lnSpc>
                <a:spcPct val="100000"/>
              </a:lnSpc>
              <a:spcBef>
                <a:spcPts val="0"/>
              </a:spcBef>
              <a:buNone/>
            </a:pPr>
            <a:endParaRPr lang="en-US" sz="2400" dirty="0"/>
          </a:p>
          <a:p>
            <a:pPr marL="0" indent="0">
              <a:lnSpc>
                <a:spcPct val="100000"/>
              </a:lnSpc>
              <a:spcBef>
                <a:spcPts val="0"/>
              </a:spcBef>
              <a:buNone/>
            </a:pPr>
            <a:endParaRPr lang="en-US" sz="2200" dirty="0"/>
          </a:p>
          <a:p>
            <a:pPr marL="0" indent="0">
              <a:lnSpc>
                <a:spcPct val="100000"/>
              </a:lnSpc>
              <a:spcBef>
                <a:spcPts val="0"/>
              </a:spcBef>
              <a:buNone/>
            </a:pPr>
            <a:endParaRPr lang="en-US" sz="2400" dirty="0"/>
          </a:p>
          <a:p>
            <a:pPr marL="0" indent="0">
              <a:lnSpc>
                <a:spcPct val="100000"/>
              </a:lnSpc>
              <a:spcBef>
                <a:spcPts val="0"/>
              </a:spcBef>
              <a:buNone/>
            </a:pPr>
            <a:endParaRPr lang="en-US" sz="2400" dirty="0"/>
          </a:p>
        </p:txBody>
      </p:sp>
    </p:spTree>
    <p:extLst>
      <p:ext uri="{BB962C8B-B14F-4D97-AF65-F5344CB8AC3E}">
        <p14:creationId xmlns:p14="http://schemas.microsoft.com/office/powerpoint/2010/main" val="3056524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2BA16-BD96-42D9-B5C0-A9F92BCA379F}"/>
              </a:ext>
            </a:extLst>
          </p:cNvPr>
          <p:cNvSpPr>
            <a:spLocks noGrp="1"/>
          </p:cNvSpPr>
          <p:nvPr>
            <p:ph type="title"/>
          </p:nvPr>
        </p:nvSpPr>
        <p:spPr>
          <a:solidFill>
            <a:srgbClr val="92D050"/>
          </a:solidFill>
        </p:spPr>
        <p:txBody>
          <a:bodyPr>
            <a:normAutofit/>
          </a:bodyPr>
          <a:lstStyle/>
          <a:p>
            <a:pPr algn="ctr"/>
            <a:r>
              <a:rPr lang="en-US" sz="3200" dirty="0"/>
              <a:t>Resume Preparation</a:t>
            </a:r>
            <a:br>
              <a:rPr lang="en-US" sz="3200" dirty="0"/>
            </a:br>
            <a:r>
              <a:rPr lang="en-US" sz="2800" dirty="0"/>
              <a:t>Component: Educational Background (Degrees)</a:t>
            </a:r>
            <a:br>
              <a:rPr lang="en-US" sz="2800" dirty="0"/>
            </a:br>
            <a:r>
              <a:rPr lang="en-US" sz="2400" dirty="0"/>
              <a:t>Example</a:t>
            </a:r>
          </a:p>
        </p:txBody>
      </p:sp>
      <p:sp>
        <p:nvSpPr>
          <p:cNvPr id="3" name="Content Placeholder 2">
            <a:extLst>
              <a:ext uri="{FF2B5EF4-FFF2-40B4-BE49-F238E27FC236}">
                <a16:creationId xmlns:a16="http://schemas.microsoft.com/office/drawing/2014/main" id="{4DA6F3BA-C7DE-450F-99DD-00CABABE0E73}"/>
              </a:ext>
            </a:extLst>
          </p:cNvPr>
          <p:cNvSpPr>
            <a:spLocks noGrp="1"/>
          </p:cNvSpPr>
          <p:nvPr>
            <p:ph idx="1"/>
          </p:nvPr>
        </p:nvSpPr>
        <p:spPr/>
        <p:txBody>
          <a:bodyPr>
            <a:normAutofit/>
          </a:bodyPr>
          <a:lstStyle/>
          <a:p>
            <a:pPr marL="0" indent="0">
              <a:lnSpc>
                <a:spcPct val="100000"/>
              </a:lnSpc>
              <a:spcBef>
                <a:spcPts val="0"/>
              </a:spcBef>
              <a:buNone/>
            </a:pPr>
            <a:r>
              <a:rPr lang="en-US" sz="2400" b="1" dirty="0"/>
              <a:t>Education</a:t>
            </a:r>
          </a:p>
          <a:p>
            <a:pPr marL="0" indent="0">
              <a:lnSpc>
                <a:spcPct val="100000"/>
              </a:lnSpc>
              <a:spcBef>
                <a:spcPts val="0"/>
              </a:spcBef>
              <a:buNone/>
            </a:pPr>
            <a:endParaRPr lang="en-US" sz="2400" b="1" dirty="0"/>
          </a:p>
          <a:p>
            <a:pPr marL="0" indent="0">
              <a:lnSpc>
                <a:spcPct val="100000"/>
              </a:lnSpc>
              <a:spcBef>
                <a:spcPts val="0"/>
              </a:spcBef>
              <a:buNone/>
            </a:pPr>
            <a:r>
              <a:rPr lang="en-US" sz="2400" dirty="0"/>
              <a:t>BS Family &amp; Consumer Sciences, Didactic Program Dietetics</a:t>
            </a:r>
          </a:p>
          <a:p>
            <a:pPr marL="0" indent="0">
              <a:lnSpc>
                <a:spcPct val="100000"/>
              </a:lnSpc>
              <a:spcBef>
                <a:spcPts val="0"/>
              </a:spcBef>
              <a:buNone/>
            </a:pPr>
            <a:r>
              <a:rPr lang="en-US" sz="2400" dirty="0"/>
              <a:t>Queens College, City University of New York               June 2020</a:t>
            </a:r>
          </a:p>
          <a:p>
            <a:pPr marL="0" indent="0" defTabSz="457200">
              <a:lnSpc>
                <a:spcPct val="100000"/>
              </a:lnSpc>
              <a:spcBef>
                <a:spcPts val="0"/>
              </a:spcBef>
              <a:buNone/>
            </a:pPr>
            <a:r>
              <a:rPr lang="en-US" sz="2400" dirty="0"/>
              <a:t>	Major GPA: 3.76, Overall GPA: 3.50</a:t>
            </a:r>
          </a:p>
          <a:p>
            <a:pPr marL="0" indent="0" defTabSz="457200">
              <a:lnSpc>
                <a:spcPct val="100000"/>
              </a:lnSpc>
              <a:spcBef>
                <a:spcPts val="0"/>
              </a:spcBef>
              <a:buNone/>
            </a:pPr>
            <a:endParaRPr lang="en-US" sz="2400" dirty="0"/>
          </a:p>
        </p:txBody>
      </p:sp>
    </p:spTree>
    <p:extLst>
      <p:ext uri="{BB962C8B-B14F-4D97-AF65-F5344CB8AC3E}">
        <p14:creationId xmlns:p14="http://schemas.microsoft.com/office/powerpoint/2010/main" val="17012963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2727</TotalTime>
  <Words>1409</Words>
  <Application>Microsoft Office PowerPoint</Application>
  <PresentationFormat>On-screen Show (4:3)</PresentationFormat>
  <Paragraphs>146</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Resume Preparation</vt:lpstr>
      <vt:lpstr>Resume Preparation Introduction</vt:lpstr>
      <vt:lpstr>Resume Preparation Components of Resume</vt:lpstr>
      <vt:lpstr>Resume Preparation Component: Identifying and Contact Information</vt:lpstr>
      <vt:lpstr>Resume Preparation Component: Identifying and Contact Information Example</vt:lpstr>
      <vt:lpstr>Resume Preparation Component: Summary </vt:lpstr>
      <vt:lpstr>Resume Preparation Component: Summary Example</vt:lpstr>
      <vt:lpstr>Resume Preparation Component: Educational Background (Degrees) </vt:lpstr>
      <vt:lpstr>Resume Preparation Component: Educational Background (Degrees) Example</vt:lpstr>
      <vt:lpstr>Resume Preparation Component: Educational Background (Certifications) </vt:lpstr>
      <vt:lpstr>  Resume Preparation Component: Educational Background (Certifications) Example  </vt:lpstr>
      <vt:lpstr>Resume Preparation Component: Work Experience</vt:lpstr>
      <vt:lpstr>Resume Preparation Component: Work Experience Example</vt:lpstr>
      <vt:lpstr>Resume Preparation Component: Awards and Honors (optional)</vt:lpstr>
      <vt:lpstr>Resume Preparation Component: Awards and Honors (optional) Example</vt:lpstr>
      <vt:lpstr>Resume Preparation Component: Professional Affiliations</vt:lpstr>
      <vt:lpstr>Resume Preparation Component: Professional Affiliations Example</vt:lpstr>
      <vt:lpstr>Resume Preparation Considerations </vt:lpstr>
      <vt:lpstr>Resume Preparation Considerations, cont.</vt:lpstr>
      <vt:lpstr>Resume Preparation Considerations, cont.</vt:lpstr>
      <vt:lpstr>Resume Preparation Campus Resource</vt:lpstr>
      <vt:lpstr>Resume Preparation Print Resource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Janet</dc:creator>
  <cp:lastModifiedBy>Janet Grommet</cp:lastModifiedBy>
  <cp:revision>79</cp:revision>
  <cp:lastPrinted>2021-10-06T15:48:18Z</cp:lastPrinted>
  <dcterms:created xsi:type="dcterms:W3CDTF">2019-11-27T02:47:57Z</dcterms:created>
  <dcterms:modified xsi:type="dcterms:W3CDTF">2021-10-06T17:17:51Z</dcterms:modified>
</cp:coreProperties>
</file>