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270" r:id="rId3"/>
    <p:sldId id="272" r:id="rId4"/>
    <p:sldId id="273" r:id="rId5"/>
    <p:sldId id="259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64" r:id="rId17"/>
    <p:sldId id="284" r:id="rId18"/>
    <p:sldId id="266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CR" initials="CCR" lastIdx="2" clrIdx="0">
    <p:extLst/>
  </p:cmAuthor>
  <p:cmAuthor id="2" name="Flannery" initials="F" lastIdx="7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421"/>
    <a:srgbClr val="729BC7"/>
    <a:srgbClr val="DD4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35" autoAdjust="0"/>
  </p:normalViewPr>
  <p:slideViewPr>
    <p:cSldViewPr>
      <p:cViewPr varScale="1">
        <p:scale>
          <a:sx n="75" d="100"/>
          <a:sy n="75" d="100"/>
        </p:scale>
        <p:origin x="-1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383941-D88C-4348-A48B-9D7935E0B5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ECD0AE-0544-49EC-BD78-10FF265C68B5}">
      <dgm:prSet phldrT="[Text]" custT="1"/>
      <dgm:spPr>
        <a:solidFill>
          <a:schemeClr val="bg1">
            <a:alpha val="75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Explore Israel of the past and present: work in world-renowned archives and engage in present-day field research</a:t>
          </a:r>
          <a:endParaRPr lang="en-US" sz="2800" dirty="0">
            <a:solidFill>
              <a:schemeClr val="tx1"/>
            </a:solidFill>
          </a:endParaRPr>
        </a:p>
      </dgm:t>
    </dgm:pt>
    <dgm:pt modelId="{5781F887-4D9F-413D-9A88-7334ED730C86}" type="parTrans" cxnId="{76F97FD4-5CF8-4155-93B0-2110A7057FD4}">
      <dgm:prSet/>
      <dgm:spPr/>
      <dgm:t>
        <a:bodyPr/>
        <a:lstStyle/>
        <a:p>
          <a:endParaRPr lang="en-US"/>
        </a:p>
      </dgm:t>
    </dgm:pt>
    <dgm:pt modelId="{1AA9197C-4CC5-4D3A-BF4B-ECE556A24C8C}" type="sibTrans" cxnId="{76F97FD4-5CF8-4155-93B0-2110A7057FD4}">
      <dgm:prSet/>
      <dgm:spPr/>
      <dgm:t>
        <a:bodyPr/>
        <a:lstStyle/>
        <a:p>
          <a:endParaRPr lang="en-US"/>
        </a:p>
      </dgm:t>
    </dgm:pt>
    <dgm:pt modelId="{ADC4FCB3-DC08-426E-AB5A-C46CCF4C5744}">
      <dgm:prSet phldrT="[Text]" custT="1"/>
      <dgm:spPr>
        <a:solidFill>
          <a:schemeClr val="bg1">
            <a:alpha val="75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Study in the Negev region, where you’ll find the history, culture, and traditions of the diverse groups that make up Israeli society</a:t>
          </a:r>
          <a:endParaRPr lang="en-US" sz="2800" dirty="0">
            <a:solidFill>
              <a:schemeClr val="tx1"/>
            </a:solidFill>
          </a:endParaRPr>
        </a:p>
      </dgm:t>
    </dgm:pt>
    <dgm:pt modelId="{C7061FD4-0CBD-4834-992D-5B9ECF36226E}" type="parTrans" cxnId="{8607792C-31BA-4954-BFF5-1B92E733AC6D}">
      <dgm:prSet/>
      <dgm:spPr/>
      <dgm:t>
        <a:bodyPr/>
        <a:lstStyle/>
        <a:p>
          <a:endParaRPr lang="en-US"/>
        </a:p>
      </dgm:t>
    </dgm:pt>
    <dgm:pt modelId="{2A267BFB-0722-4E90-AA4F-4DBBCB192FB8}" type="sibTrans" cxnId="{8607792C-31BA-4954-BFF5-1B92E733AC6D}">
      <dgm:prSet/>
      <dgm:spPr/>
      <dgm:t>
        <a:bodyPr/>
        <a:lstStyle/>
        <a:p>
          <a:endParaRPr lang="en-US"/>
        </a:p>
      </dgm:t>
    </dgm:pt>
    <dgm:pt modelId="{5842DA40-FA81-4DF7-87D0-A10D15625224}">
      <dgm:prSet phldrT="[Text]" custT="1"/>
      <dgm:spPr>
        <a:solidFill>
          <a:schemeClr val="bg1">
            <a:alpha val="75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Learn firsthand about the social forces that shape Israeli society</a:t>
          </a:r>
          <a:endParaRPr lang="en-US" sz="2800" dirty="0">
            <a:solidFill>
              <a:schemeClr val="tx1"/>
            </a:solidFill>
          </a:endParaRPr>
        </a:p>
      </dgm:t>
    </dgm:pt>
    <dgm:pt modelId="{D64375CB-CD0B-444D-83EB-FDF23F6AEF8B}" type="parTrans" cxnId="{1A9093E3-CD3C-4B2C-A5D6-0631324EB2E0}">
      <dgm:prSet/>
      <dgm:spPr/>
      <dgm:t>
        <a:bodyPr/>
        <a:lstStyle/>
        <a:p>
          <a:endParaRPr lang="en-US"/>
        </a:p>
      </dgm:t>
    </dgm:pt>
    <dgm:pt modelId="{020C32B8-6E98-4689-A397-63A1FB5A50A5}" type="sibTrans" cxnId="{1A9093E3-CD3C-4B2C-A5D6-0631324EB2E0}">
      <dgm:prSet/>
      <dgm:spPr/>
      <dgm:t>
        <a:bodyPr/>
        <a:lstStyle/>
        <a:p>
          <a:endParaRPr lang="en-US"/>
        </a:p>
      </dgm:t>
    </dgm:pt>
    <dgm:pt modelId="{C54FEDEF-ACE7-4260-84E0-7D4E656AA991}" type="pres">
      <dgm:prSet presAssocID="{2F383941-D88C-4348-A48B-9D7935E0B5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EEF9D1-78C6-4673-9568-97729F7DB8BD}" type="pres">
      <dgm:prSet presAssocID="{5842DA40-FA81-4DF7-87D0-A10D15625224}" presName="parentText" presStyleLbl="node1" presStyleIdx="0" presStyleCnt="3" custScaleY="955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132D0-4E6D-462D-B998-701257FDAEC2}" type="pres">
      <dgm:prSet presAssocID="{020C32B8-6E98-4689-A397-63A1FB5A50A5}" presName="spacer" presStyleCnt="0"/>
      <dgm:spPr/>
      <dgm:t>
        <a:bodyPr/>
        <a:lstStyle/>
        <a:p>
          <a:endParaRPr lang="en-CA"/>
        </a:p>
      </dgm:t>
    </dgm:pt>
    <dgm:pt modelId="{718BB3F1-1D14-4981-8E36-B140880B3BB8}" type="pres">
      <dgm:prSet presAssocID="{0AECD0AE-0544-49EC-BD78-10FF265C68B5}" presName="parentText" presStyleLbl="node1" presStyleIdx="1" presStyleCnt="3" custScaleY="94931" custLinFactNeighborY="140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12675-B448-4ED3-9346-B38D824FCBFB}" type="pres">
      <dgm:prSet presAssocID="{1AA9197C-4CC5-4D3A-BF4B-ECE556A24C8C}" presName="spacer" presStyleCnt="0"/>
      <dgm:spPr/>
      <dgm:t>
        <a:bodyPr/>
        <a:lstStyle/>
        <a:p>
          <a:endParaRPr lang="en-CA"/>
        </a:p>
      </dgm:t>
    </dgm:pt>
    <dgm:pt modelId="{F1841919-3CCC-4728-AA94-13A4618DD2C6}" type="pres">
      <dgm:prSet presAssocID="{ADC4FCB3-DC08-426E-AB5A-C46CCF4C5744}" presName="parentText" presStyleLbl="node1" presStyleIdx="2" presStyleCnt="3" custScaleY="95783" custLinFactNeighborY="330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07792C-31BA-4954-BFF5-1B92E733AC6D}" srcId="{2F383941-D88C-4348-A48B-9D7935E0B5DC}" destId="{ADC4FCB3-DC08-426E-AB5A-C46CCF4C5744}" srcOrd="2" destOrd="0" parTransId="{C7061FD4-0CBD-4834-992D-5B9ECF36226E}" sibTransId="{2A267BFB-0722-4E90-AA4F-4DBBCB192FB8}"/>
    <dgm:cxn modelId="{7C4F421B-AF29-4E52-A8BA-9BA155D86034}" type="presOf" srcId="{2F383941-D88C-4348-A48B-9D7935E0B5DC}" destId="{C54FEDEF-ACE7-4260-84E0-7D4E656AA991}" srcOrd="0" destOrd="0" presId="urn:microsoft.com/office/officeart/2005/8/layout/vList2"/>
    <dgm:cxn modelId="{8397E2FB-8102-4773-B482-91DF85430BB4}" type="presOf" srcId="{5842DA40-FA81-4DF7-87D0-A10D15625224}" destId="{7CEEF9D1-78C6-4673-9568-97729F7DB8BD}" srcOrd="0" destOrd="0" presId="urn:microsoft.com/office/officeart/2005/8/layout/vList2"/>
    <dgm:cxn modelId="{76F97FD4-5CF8-4155-93B0-2110A7057FD4}" srcId="{2F383941-D88C-4348-A48B-9D7935E0B5DC}" destId="{0AECD0AE-0544-49EC-BD78-10FF265C68B5}" srcOrd="1" destOrd="0" parTransId="{5781F887-4D9F-413D-9A88-7334ED730C86}" sibTransId="{1AA9197C-4CC5-4D3A-BF4B-ECE556A24C8C}"/>
    <dgm:cxn modelId="{1A9093E3-CD3C-4B2C-A5D6-0631324EB2E0}" srcId="{2F383941-D88C-4348-A48B-9D7935E0B5DC}" destId="{5842DA40-FA81-4DF7-87D0-A10D15625224}" srcOrd="0" destOrd="0" parTransId="{D64375CB-CD0B-444D-83EB-FDF23F6AEF8B}" sibTransId="{020C32B8-6E98-4689-A397-63A1FB5A50A5}"/>
    <dgm:cxn modelId="{4CDEF5EA-67C9-4D20-B9BC-2497B819BD08}" type="presOf" srcId="{0AECD0AE-0544-49EC-BD78-10FF265C68B5}" destId="{718BB3F1-1D14-4981-8E36-B140880B3BB8}" srcOrd="0" destOrd="0" presId="urn:microsoft.com/office/officeart/2005/8/layout/vList2"/>
    <dgm:cxn modelId="{9D6E1DA6-2A74-4B8F-9C30-D1AC9C530240}" type="presOf" srcId="{ADC4FCB3-DC08-426E-AB5A-C46CCF4C5744}" destId="{F1841919-3CCC-4728-AA94-13A4618DD2C6}" srcOrd="0" destOrd="0" presId="urn:microsoft.com/office/officeart/2005/8/layout/vList2"/>
    <dgm:cxn modelId="{A6AAB538-3FCF-4855-8296-61DD68C9E5A0}" type="presParOf" srcId="{C54FEDEF-ACE7-4260-84E0-7D4E656AA991}" destId="{7CEEF9D1-78C6-4673-9568-97729F7DB8BD}" srcOrd="0" destOrd="0" presId="urn:microsoft.com/office/officeart/2005/8/layout/vList2"/>
    <dgm:cxn modelId="{B38365DC-B913-447E-AA01-463EC17B89FC}" type="presParOf" srcId="{C54FEDEF-ACE7-4260-84E0-7D4E656AA991}" destId="{7B9132D0-4E6D-462D-B998-701257FDAEC2}" srcOrd="1" destOrd="0" presId="urn:microsoft.com/office/officeart/2005/8/layout/vList2"/>
    <dgm:cxn modelId="{DBF9AEDA-0A56-4871-B24F-8340089CB398}" type="presParOf" srcId="{C54FEDEF-ACE7-4260-84E0-7D4E656AA991}" destId="{718BB3F1-1D14-4981-8E36-B140880B3BB8}" srcOrd="2" destOrd="0" presId="urn:microsoft.com/office/officeart/2005/8/layout/vList2"/>
    <dgm:cxn modelId="{16474D9F-F1CF-4F07-87A4-34392315DB35}" type="presParOf" srcId="{C54FEDEF-ACE7-4260-84E0-7D4E656AA991}" destId="{F3B12675-B448-4ED3-9346-B38D824FCBFB}" srcOrd="3" destOrd="0" presId="urn:microsoft.com/office/officeart/2005/8/layout/vList2"/>
    <dgm:cxn modelId="{D75732CF-8515-4B9B-912D-9D68575D6D4E}" type="presParOf" srcId="{C54FEDEF-ACE7-4260-84E0-7D4E656AA991}" destId="{F1841919-3CCC-4728-AA94-13A4618DD2C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A34B0C-6A86-48CD-913D-EDF91C6A10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19AE01-6B9F-4386-B80F-5A19BBCAA491}">
      <dgm:prSet custT="1"/>
      <dgm:spPr>
        <a:solidFill>
          <a:schemeClr val="bg1">
            <a:alpha val="75000"/>
          </a:schemeClr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</a:rPr>
            <a:t>BGU is a leader in research on the challenges of sustainable development in the Middle East</a:t>
          </a:r>
          <a:endParaRPr lang="en-US" sz="2800" dirty="0">
            <a:solidFill>
              <a:schemeClr val="tx1"/>
            </a:solidFill>
          </a:endParaRPr>
        </a:p>
      </dgm:t>
    </dgm:pt>
    <dgm:pt modelId="{0CD0F1A7-9549-44E3-9BD2-DF21F085449F}" type="parTrans" cxnId="{0E2B561F-77BF-49D0-B95A-947C45F2F5FC}">
      <dgm:prSet/>
      <dgm:spPr/>
      <dgm:t>
        <a:bodyPr/>
        <a:lstStyle/>
        <a:p>
          <a:endParaRPr lang="en-US"/>
        </a:p>
      </dgm:t>
    </dgm:pt>
    <dgm:pt modelId="{E902AC8B-DB46-4245-8F8F-CD73A21909B0}" type="sibTrans" cxnId="{0E2B561F-77BF-49D0-B95A-947C45F2F5FC}">
      <dgm:prSet/>
      <dgm:spPr/>
      <dgm:t>
        <a:bodyPr/>
        <a:lstStyle/>
        <a:p>
          <a:endParaRPr lang="en-US"/>
        </a:p>
      </dgm:t>
    </dgm:pt>
    <dgm:pt modelId="{4B46C658-D993-45BF-8044-5C9FAA495CA6}">
      <dgm:prSet custT="1"/>
      <dgm:spPr>
        <a:solidFill>
          <a:schemeClr val="bg1">
            <a:alpha val="75000"/>
          </a:schemeClr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</a:rPr>
            <a:t>Explore practical methods of sustainability and environmental management through field study and research</a:t>
          </a:r>
          <a:endParaRPr lang="en-US" sz="2800" dirty="0">
            <a:solidFill>
              <a:schemeClr val="tx1"/>
            </a:solidFill>
          </a:endParaRPr>
        </a:p>
      </dgm:t>
    </dgm:pt>
    <dgm:pt modelId="{8AEC3A2C-4BEB-461E-96E6-47DCCC3D32CB}" type="parTrans" cxnId="{76795331-5710-4964-B3EE-9F2DCC1CD979}">
      <dgm:prSet/>
      <dgm:spPr/>
      <dgm:t>
        <a:bodyPr/>
        <a:lstStyle/>
        <a:p>
          <a:endParaRPr lang="en-US"/>
        </a:p>
      </dgm:t>
    </dgm:pt>
    <dgm:pt modelId="{2B854BE3-2383-4999-B4D0-610DA27DC373}" type="sibTrans" cxnId="{76795331-5710-4964-B3EE-9F2DCC1CD979}">
      <dgm:prSet/>
      <dgm:spPr/>
      <dgm:t>
        <a:bodyPr/>
        <a:lstStyle/>
        <a:p>
          <a:endParaRPr lang="en-US"/>
        </a:p>
      </dgm:t>
    </dgm:pt>
    <dgm:pt modelId="{F7704F51-64E1-42E0-8796-7AC935BC8A0C}">
      <dgm:prSet custT="1"/>
      <dgm:spPr>
        <a:solidFill>
          <a:schemeClr val="bg1">
            <a:alpha val="75000"/>
          </a:schemeClr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</a:rPr>
            <a:t>Analyze the factors promoting or hindering sustainable development in the Middle East and elsewhere</a:t>
          </a:r>
          <a:endParaRPr lang="en-US" sz="2800" dirty="0">
            <a:solidFill>
              <a:schemeClr val="tx1"/>
            </a:solidFill>
          </a:endParaRPr>
        </a:p>
      </dgm:t>
    </dgm:pt>
    <dgm:pt modelId="{8DB27067-DF6B-40F7-8C29-D11810BF8913}" type="parTrans" cxnId="{4C0C666C-2CE5-42E4-83A6-C64B8A323F29}">
      <dgm:prSet/>
      <dgm:spPr/>
      <dgm:t>
        <a:bodyPr/>
        <a:lstStyle/>
        <a:p>
          <a:endParaRPr lang="en-US"/>
        </a:p>
      </dgm:t>
    </dgm:pt>
    <dgm:pt modelId="{E2B6FAC3-2A4E-4E84-B747-08C689F5A23D}" type="sibTrans" cxnId="{4C0C666C-2CE5-42E4-83A6-C64B8A323F29}">
      <dgm:prSet/>
      <dgm:spPr/>
      <dgm:t>
        <a:bodyPr/>
        <a:lstStyle/>
        <a:p>
          <a:endParaRPr lang="en-US"/>
        </a:p>
      </dgm:t>
    </dgm:pt>
    <dgm:pt modelId="{A4F080E6-0558-4CB5-97B2-D50CE9CF270C}" type="pres">
      <dgm:prSet presAssocID="{C5A34B0C-6A86-48CD-913D-EDF91C6A10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2737D6-1FD5-423C-A66E-F0249C292B70}" type="pres">
      <dgm:prSet presAssocID="{7119AE01-6B9F-4386-B80F-5A19BBCAA491}" presName="parentText" presStyleLbl="node1" presStyleIdx="0" presStyleCnt="3" custScaleY="71734" custLinFactY="201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50C3E-4DE8-465B-81E0-80C8E54B40E2}" type="pres">
      <dgm:prSet presAssocID="{E902AC8B-DB46-4245-8F8F-CD73A21909B0}" presName="spacer" presStyleCnt="0"/>
      <dgm:spPr/>
    </dgm:pt>
    <dgm:pt modelId="{55435E39-294D-4789-B207-BF56991C6A01}" type="pres">
      <dgm:prSet presAssocID="{4B46C658-D993-45BF-8044-5C9FAA495CA6}" presName="parentText" presStyleLbl="node1" presStyleIdx="1" presStyleCnt="3" custScaleY="94294" custLinFactNeighborY="827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353A3-C6CE-452B-8BE1-6DDF48C986BC}" type="pres">
      <dgm:prSet presAssocID="{2B854BE3-2383-4999-B4D0-610DA27DC373}" presName="spacer" presStyleCnt="0"/>
      <dgm:spPr/>
    </dgm:pt>
    <dgm:pt modelId="{8622BE0A-3BE8-4687-88AF-2D86CCEEC099}" type="pres">
      <dgm:prSet presAssocID="{F7704F51-64E1-42E0-8796-7AC935BC8A0C}" presName="parentText" presStyleLbl="node1" presStyleIdx="2" presStyleCnt="3" custScaleY="79220" custLinFactNeighborY="938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795331-5710-4964-B3EE-9F2DCC1CD979}" srcId="{C5A34B0C-6A86-48CD-913D-EDF91C6A10D2}" destId="{4B46C658-D993-45BF-8044-5C9FAA495CA6}" srcOrd="1" destOrd="0" parTransId="{8AEC3A2C-4BEB-461E-96E6-47DCCC3D32CB}" sibTransId="{2B854BE3-2383-4999-B4D0-610DA27DC373}"/>
    <dgm:cxn modelId="{6138334F-217C-42A5-A22A-98427F750FAE}" type="presOf" srcId="{4B46C658-D993-45BF-8044-5C9FAA495CA6}" destId="{55435E39-294D-4789-B207-BF56991C6A01}" srcOrd="0" destOrd="0" presId="urn:microsoft.com/office/officeart/2005/8/layout/vList2"/>
    <dgm:cxn modelId="{5FB99525-8D01-42B1-997E-6414B4EF0582}" type="presOf" srcId="{7119AE01-6B9F-4386-B80F-5A19BBCAA491}" destId="{162737D6-1FD5-423C-A66E-F0249C292B70}" srcOrd="0" destOrd="0" presId="urn:microsoft.com/office/officeart/2005/8/layout/vList2"/>
    <dgm:cxn modelId="{6FA1625F-6CDA-4D89-8D23-90016F27748B}" type="presOf" srcId="{C5A34B0C-6A86-48CD-913D-EDF91C6A10D2}" destId="{A4F080E6-0558-4CB5-97B2-D50CE9CF270C}" srcOrd="0" destOrd="0" presId="urn:microsoft.com/office/officeart/2005/8/layout/vList2"/>
    <dgm:cxn modelId="{A2FD6218-986B-4533-9531-E77CF2F1BF3C}" type="presOf" srcId="{F7704F51-64E1-42E0-8796-7AC935BC8A0C}" destId="{8622BE0A-3BE8-4687-88AF-2D86CCEEC099}" srcOrd="0" destOrd="0" presId="urn:microsoft.com/office/officeart/2005/8/layout/vList2"/>
    <dgm:cxn modelId="{4C0C666C-2CE5-42E4-83A6-C64B8A323F29}" srcId="{C5A34B0C-6A86-48CD-913D-EDF91C6A10D2}" destId="{F7704F51-64E1-42E0-8796-7AC935BC8A0C}" srcOrd="2" destOrd="0" parTransId="{8DB27067-DF6B-40F7-8C29-D11810BF8913}" sibTransId="{E2B6FAC3-2A4E-4E84-B747-08C689F5A23D}"/>
    <dgm:cxn modelId="{0E2B561F-77BF-49D0-B95A-947C45F2F5FC}" srcId="{C5A34B0C-6A86-48CD-913D-EDF91C6A10D2}" destId="{7119AE01-6B9F-4386-B80F-5A19BBCAA491}" srcOrd="0" destOrd="0" parTransId="{0CD0F1A7-9549-44E3-9BD2-DF21F085449F}" sibTransId="{E902AC8B-DB46-4245-8F8F-CD73A21909B0}"/>
    <dgm:cxn modelId="{6B5E1233-EB3A-4AB7-B18E-3C1C49B442F2}" type="presParOf" srcId="{A4F080E6-0558-4CB5-97B2-D50CE9CF270C}" destId="{162737D6-1FD5-423C-A66E-F0249C292B70}" srcOrd="0" destOrd="0" presId="urn:microsoft.com/office/officeart/2005/8/layout/vList2"/>
    <dgm:cxn modelId="{059B0101-10BD-4322-A1E3-36D995491E6C}" type="presParOf" srcId="{A4F080E6-0558-4CB5-97B2-D50CE9CF270C}" destId="{1DD50C3E-4DE8-465B-81E0-80C8E54B40E2}" srcOrd="1" destOrd="0" presId="urn:microsoft.com/office/officeart/2005/8/layout/vList2"/>
    <dgm:cxn modelId="{B21E58B7-2E42-48D2-9E8A-55C82829798D}" type="presParOf" srcId="{A4F080E6-0558-4CB5-97B2-D50CE9CF270C}" destId="{55435E39-294D-4789-B207-BF56991C6A01}" srcOrd="2" destOrd="0" presId="urn:microsoft.com/office/officeart/2005/8/layout/vList2"/>
    <dgm:cxn modelId="{BE07E81A-45BC-4C74-B8D1-110DA8A2CEFD}" type="presParOf" srcId="{A4F080E6-0558-4CB5-97B2-D50CE9CF270C}" destId="{0FD353A3-C6CE-452B-8BE1-6DDF48C986BC}" srcOrd="3" destOrd="0" presId="urn:microsoft.com/office/officeart/2005/8/layout/vList2"/>
    <dgm:cxn modelId="{70C878D2-BBCE-4FD6-8B8E-23D716F818CD}" type="presParOf" srcId="{A4F080E6-0558-4CB5-97B2-D50CE9CF270C}" destId="{8622BE0A-3BE8-4687-88AF-2D86CCEEC09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951C17-0B04-477F-B589-8859180287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1F1C61-EA21-48BE-ACA5-207F9AF40775}">
      <dgm:prSet custT="1"/>
      <dgm:spPr>
        <a:solidFill>
          <a:schemeClr val="accent6">
            <a:alpha val="75000"/>
          </a:schemeClr>
        </a:solidFill>
      </dgm:spPr>
      <dgm:t>
        <a:bodyPr/>
        <a:lstStyle/>
        <a:p>
          <a:pPr rtl="0"/>
          <a:r>
            <a:rPr lang="en-US" sz="2800" dirty="0" smtClean="0"/>
            <a:t>Research internships for credit</a:t>
          </a:r>
          <a:endParaRPr lang="en-US" sz="2800" dirty="0"/>
        </a:p>
      </dgm:t>
    </dgm:pt>
    <dgm:pt modelId="{F7536CA4-4E14-4181-8D11-F688F614F00D}" type="parTrans" cxnId="{315E996E-0CB2-4DFD-AF4E-6F51B1C16042}">
      <dgm:prSet/>
      <dgm:spPr/>
      <dgm:t>
        <a:bodyPr/>
        <a:lstStyle/>
        <a:p>
          <a:endParaRPr lang="en-US"/>
        </a:p>
      </dgm:t>
    </dgm:pt>
    <dgm:pt modelId="{EA1A6016-2ED6-4948-A701-C166E8852166}" type="sibTrans" cxnId="{315E996E-0CB2-4DFD-AF4E-6F51B1C16042}">
      <dgm:prSet/>
      <dgm:spPr/>
      <dgm:t>
        <a:bodyPr/>
        <a:lstStyle/>
        <a:p>
          <a:endParaRPr lang="en-US"/>
        </a:p>
      </dgm:t>
    </dgm:pt>
    <dgm:pt modelId="{1B7E7C8F-074D-4F01-913F-0B2F1CFFBA09}">
      <dgm:prSet custT="1"/>
      <dgm:spPr>
        <a:solidFill>
          <a:schemeClr val="bg1">
            <a:alpha val="75000"/>
          </a:schemeClr>
        </a:solidFill>
      </dgm:spPr>
      <dgm:t>
        <a:bodyPr/>
        <a:lstStyle/>
        <a:p>
          <a:pPr rtl="0"/>
          <a:r>
            <a:rPr lang="en-US" sz="2400" dirty="0" smtClean="0"/>
            <a:t>Work in laboratories</a:t>
          </a:r>
          <a:endParaRPr lang="en-US" sz="2400" dirty="0"/>
        </a:p>
      </dgm:t>
    </dgm:pt>
    <dgm:pt modelId="{154CF189-9CB5-4815-B542-4EC084C1EBD1}" type="parTrans" cxnId="{D7BF6730-2DCB-4601-83EF-209DFF631D4F}">
      <dgm:prSet/>
      <dgm:spPr/>
      <dgm:t>
        <a:bodyPr/>
        <a:lstStyle/>
        <a:p>
          <a:endParaRPr lang="en-US"/>
        </a:p>
      </dgm:t>
    </dgm:pt>
    <dgm:pt modelId="{BDB520F2-506A-4CA5-AAAD-6C29F665ADE9}" type="sibTrans" cxnId="{D7BF6730-2DCB-4601-83EF-209DFF631D4F}">
      <dgm:prSet/>
      <dgm:spPr/>
      <dgm:t>
        <a:bodyPr/>
        <a:lstStyle/>
        <a:p>
          <a:endParaRPr lang="en-US"/>
        </a:p>
      </dgm:t>
    </dgm:pt>
    <dgm:pt modelId="{DB1A86FB-F253-4A35-9958-11D552060F30}">
      <dgm:prSet custT="1"/>
      <dgm:spPr>
        <a:solidFill>
          <a:schemeClr val="bg1">
            <a:alpha val="75000"/>
          </a:schemeClr>
        </a:solidFill>
      </dgm:spPr>
      <dgm:t>
        <a:bodyPr/>
        <a:lstStyle/>
        <a:p>
          <a:pPr rtl="0"/>
          <a:r>
            <a:rPr lang="en-US" sz="2400" dirty="0" smtClean="0"/>
            <a:t>Engagement with social service agencies that work with Ethiopian or Bedouin populations</a:t>
          </a:r>
          <a:endParaRPr lang="en-US" sz="2400" dirty="0"/>
        </a:p>
      </dgm:t>
    </dgm:pt>
    <dgm:pt modelId="{D62CA6BE-006E-468F-88CC-76468C66DC46}" type="parTrans" cxnId="{8F3D198B-0D41-45C3-9087-C14F0E0F9370}">
      <dgm:prSet/>
      <dgm:spPr/>
      <dgm:t>
        <a:bodyPr/>
        <a:lstStyle/>
        <a:p>
          <a:endParaRPr lang="en-US"/>
        </a:p>
      </dgm:t>
    </dgm:pt>
    <dgm:pt modelId="{6824C711-32B2-4D6F-A08A-E187ABC90FE2}" type="sibTrans" cxnId="{8F3D198B-0D41-45C3-9087-C14F0E0F9370}">
      <dgm:prSet/>
      <dgm:spPr/>
      <dgm:t>
        <a:bodyPr/>
        <a:lstStyle/>
        <a:p>
          <a:endParaRPr lang="en-US"/>
        </a:p>
      </dgm:t>
    </dgm:pt>
    <dgm:pt modelId="{95D94697-9154-4CD7-90BC-AE575F319865}">
      <dgm:prSet custT="1"/>
      <dgm:spPr>
        <a:solidFill>
          <a:schemeClr val="bg1">
            <a:alpha val="75000"/>
          </a:schemeClr>
        </a:solidFill>
      </dgm:spPr>
      <dgm:t>
        <a:bodyPr/>
        <a:lstStyle/>
        <a:p>
          <a:pPr rtl="0"/>
          <a:r>
            <a:rPr lang="en-US" sz="2400" dirty="0" smtClean="0"/>
            <a:t>Some of the previous placements:</a:t>
          </a:r>
          <a:endParaRPr lang="en-US" sz="2400" dirty="0"/>
        </a:p>
      </dgm:t>
    </dgm:pt>
    <dgm:pt modelId="{0544DDD8-6322-4C93-A24C-DEAEF1751CA5}" type="parTrans" cxnId="{0F9F5C36-6D9C-40D3-B8B1-A7B0A4C14E15}">
      <dgm:prSet/>
      <dgm:spPr/>
      <dgm:t>
        <a:bodyPr/>
        <a:lstStyle/>
        <a:p>
          <a:endParaRPr lang="en-US"/>
        </a:p>
      </dgm:t>
    </dgm:pt>
    <dgm:pt modelId="{4B484B41-C163-4D4E-842B-C4C03C977C7E}" type="sibTrans" cxnId="{0F9F5C36-6D9C-40D3-B8B1-A7B0A4C14E15}">
      <dgm:prSet/>
      <dgm:spPr/>
      <dgm:t>
        <a:bodyPr/>
        <a:lstStyle/>
        <a:p>
          <a:endParaRPr lang="en-US"/>
        </a:p>
      </dgm:t>
    </dgm:pt>
    <dgm:pt modelId="{AB435036-7093-4D9C-977C-00FDD9E20253}">
      <dgm:prSet custT="1"/>
      <dgm:spPr>
        <a:solidFill>
          <a:schemeClr val="bg1">
            <a:alpha val="75000"/>
          </a:schemeClr>
        </a:solidFill>
      </dgm:spPr>
      <dgm:t>
        <a:bodyPr/>
        <a:lstStyle/>
        <a:p>
          <a:pPr rtl="0"/>
          <a:r>
            <a:rPr lang="en-US" sz="2400" dirty="0" smtClean="0"/>
            <a:t>Intern as one of your semester courses (for-credit)</a:t>
          </a:r>
          <a:endParaRPr lang="en-US" sz="2400" dirty="0"/>
        </a:p>
      </dgm:t>
    </dgm:pt>
    <dgm:pt modelId="{430C8264-B532-4490-8F17-A26763858686}" type="parTrans" cxnId="{CB2E11E4-E4B3-4CFE-9748-DADFC8917BFE}">
      <dgm:prSet/>
      <dgm:spPr/>
      <dgm:t>
        <a:bodyPr/>
        <a:lstStyle/>
        <a:p>
          <a:endParaRPr lang="en-US"/>
        </a:p>
      </dgm:t>
    </dgm:pt>
    <dgm:pt modelId="{8E377A70-1606-4415-AFC8-B1B2346688AE}" type="sibTrans" cxnId="{CB2E11E4-E4B3-4CFE-9748-DADFC8917BFE}">
      <dgm:prSet/>
      <dgm:spPr/>
      <dgm:t>
        <a:bodyPr/>
        <a:lstStyle/>
        <a:p>
          <a:endParaRPr lang="en-US"/>
        </a:p>
      </dgm:t>
    </dgm:pt>
    <dgm:pt modelId="{9C9F3A5F-0538-4ACB-8EEC-49EC6B0C779E}">
      <dgm:prSet custT="1"/>
      <dgm:spPr>
        <a:solidFill>
          <a:schemeClr val="bg1">
            <a:alpha val="75000"/>
          </a:schemeClr>
        </a:solidFill>
      </dgm:spPr>
      <dgm:t>
        <a:bodyPr/>
        <a:lstStyle/>
        <a:p>
          <a:pPr rtl="0"/>
          <a:r>
            <a:rPr lang="en-US" sz="2400" dirty="0" smtClean="0"/>
            <a:t>Research with faculty members </a:t>
          </a:r>
          <a:endParaRPr lang="en-US" sz="2400" dirty="0"/>
        </a:p>
      </dgm:t>
    </dgm:pt>
    <dgm:pt modelId="{51A4D7BB-E2FF-47EB-AD6D-5BB72C35F5B2}" type="parTrans" cxnId="{E559EA74-C4B4-4C96-9A10-F22B8868EE87}">
      <dgm:prSet/>
      <dgm:spPr/>
      <dgm:t>
        <a:bodyPr/>
        <a:lstStyle/>
        <a:p>
          <a:endParaRPr lang="en-US"/>
        </a:p>
      </dgm:t>
    </dgm:pt>
    <dgm:pt modelId="{9F4EDA1A-0F58-49AA-A8D5-7429D5635019}" type="sibTrans" cxnId="{E559EA74-C4B4-4C96-9A10-F22B8868EE87}">
      <dgm:prSet/>
      <dgm:spPr/>
      <dgm:t>
        <a:bodyPr/>
        <a:lstStyle/>
        <a:p>
          <a:endParaRPr lang="en-US"/>
        </a:p>
      </dgm:t>
    </dgm:pt>
    <dgm:pt modelId="{6788EBF6-43CE-406B-B39F-5E1E012EB174}">
      <dgm:prSet custT="1"/>
      <dgm:spPr>
        <a:solidFill>
          <a:schemeClr val="bg1">
            <a:alpha val="75000"/>
          </a:schemeClr>
        </a:solidFill>
      </dgm:spPr>
      <dgm:t>
        <a:bodyPr/>
        <a:lstStyle/>
        <a:p>
          <a:pPr rtl="0"/>
          <a:r>
            <a:rPr lang="en-US" sz="2400" dirty="0" smtClean="0"/>
            <a:t>Gain real-world work experience in your field of interest</a:t>
          </a:r>
          <a:endParaRPr lang="en-US" sz="2400" dirty="0"/>
        </a:p>
      </dgm:t>
    </dgm:pt>
    <dgm:pt modelId="{15493F63-246B-467F-9C7B-D03407007DE4}" type="parTrans" cxnId="{97358681-2084-4E11-BB99-A0772D1A5133}">
      <dgm:prSet/>
      <dgm:spPr/>
      <dgm:t>
        <a:bodyPr/>
        <a:lstStyle/>
        <a:p>
          <a:endParaRPr lang="en-US"/>
        </a:p>
      </dgm:t>
    </dgm:pt>
    <dgm:pt modelId="{F5575BA0-BE75-4D68-A2AD-1AE851C33B4B}" type="sibTrans" cxnId="{97358681-2084-4E11-BB99-A0772D1A5133}">
      <dgm:prSet/>
      <dgm:spPr/>
      <dgm:t>
        <a:bodyPr/>
        <a:lstStyle/>
        <a:p>
          <a:endParaRPr lang="en-US"/>
        </a:p>
      </dgm:t>
    </dgm:pt>
    <dgm:pt modelId="{473349DA-49E1-4896-B788-9312771EFD77}" type="pres">
      <dgm:prSet presAssocID="{0A951C17-0B04-477F-B589-8859180287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09073A-392F-4753-B7DC-58122D84677A}" type="pres">
      <dgm:prSet presAssocID="{411F1C61-EA21-48BE-ACA5-207F9AF40775}" presName="parentText" presStyleLbl="node1" presStyleIdx="0" presStyleCnt="1" custScaleY="594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CE05A-B447-4D14-BA6B-83C3356D1FF0}" type="pres">
      <dgm:prSet presAssocID="{411F1C61-EA21-48BE-ACA5-207F9AF40775}" presName="childText" presStyleLbl="revTx" presStyleIdx="0" presStyleCnt="1" custLinFactNeighborX="-1852" custLinFactNeighborY="3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2E11E4-E4B3-4CFE-9748-DADFC8917BFE}" srcId="{411F1C61-EA21-48BE-ACA5-207F9AF40775}" destId="{AB435036-7093-4D9C-977C-00FDD9E20253}" srcOrd="0" destOrd="0" parTransId="{430C8264-B532-4490-8F17-A26763858686}" sibTransId="{8E377A70-1606-4415-AFC8-B1B2346688AE}"/>
    <dgm:cxn modelId="{871E4C27-7491-4EF0-9E20-C4866CF72E31}" type="presOf" srcId="{0A951C17-0B04-477F-B589-8859180287D8}" destId="{473349DA-49E1-4896-B788-9312771EFD77}" srcOrd="0" destOrd="0" presId="urn:microsoft.com/office/officeart/2005/8/layout/vList2"/>
    <dgm:cxn modelId="{315E996E-0CB2-4DFD-AF4E-6F51B1C16042}" srcId="{0A951C17-0B04-477F-B589-8859180287D8}" destId="{411F1C61-EA21-48BE-ACA5-207F9AF40775}" srcOrd="0" destOrd="0" parTransId="{F7536CA4-4E14-4181-8D11-F688F614F00D}" sibTransId="{EA1A6016-2ED6-4948-A701-C166E8852166}"/>
    <dgm:cxn modelId="{D7BF6730-2DCB-4601-83EF-209DFF631D4F}" srcId="{95D94697-9154-4CD7-90BC-AE575F319865}" destId="{1B7E7C8F-074D-4F01-913F-0B2F1CFFBA09}" srcOrd="1" destOrd="0" parTransId="{154CF189-9CB5-4815-B542-4EC084C1EBD1}" sibTransId="{BDB520F2-506A-4CA5-AAAD-6C29F665ADE9}"/>
    <dgm:cxn modelId="{53D3BB71-C13D-4B73-88F6-EC393F521D28}" type="presOf" srcId="{95D94697-9154-4CD7-90BC-AE575F319865}" destId="{36ACE05A-B447-4D14-BA6B-83C3356D1FF0}" srcOrd="0" destOrd="2" presId="urn:microsoft.com/office/officeart/2005/8/layout/vList2"/>
    <dgm:cxn modelId="{8F3D198B-0D41-45C3-9087-C14F0E0F9370}" srcId="{95D94697-9154-4CD7-90BC-AE575F319865}" destId="{DB1A86FB-F253-4A35-9958-11D552060F30}" srcOrd="2" destOrd="0" parTransId="{D62CA6BE-006E-468F-88CC-76468C66DC46}" sibTransId="{6824C711-32B2-4D6F-A08A-E187ABC90FE2}"/>
    <dgm:cxn modelId="{BA73EFDE-42FC-4275-A160-062CD4D68ACD}" type="presOf" srcId="{DB1A86FB-F253-4A35-9958-11D552060F30}" destId="{36ACE05A-B447-4D14-BA6B-83C3356D1FF0}" srcOrd="0" destOrd="5" presId="urn:microsoft.com/office/officeart/2005/8/layout/vList2"/>
    <dgm:cxn modelId="{5A139E44-E90E-4430-8576-CFDEA68C2C5F}" type="presOf" srcId="{411F1C61-EA21-48BE-ACA5-207F9AF40775}" destId="{3909073A-392F-4753-B7DC-58122D84677A}" srcOrd="0" destOrd="0" presId="urn:microsoft.com/office/officeart/2005/8/layout/vList2"/>
    <dgm:cxn modelId="{EE5910D9-DEA1-4985-9502-6EFFA1093329}" type="presOf" srcId="{AB435036-7093-4D9C-977C-00FDD9E20253}" destId="{36ACE05A-B447-4D14-BA6B-83C3356D1FF0}" srcOrd="0" destOrd="0" presId="urn:microsoft.com/office/officeart/2005/8/layout/vList2"/>
    <dgm:cxn modelId="{E559EA74-C4B4-4C96-9A10-F22B8868EE87}" srcId="{95D94697-9154-4CD7-90BC-AE575F319865}" destId="{9C9F3A5F-0538-4ACB-8EEC-49EC6B0C779E}" srcOrd="0" destOrd="0" parTransId="{51A4D7BB-E2FF-47EB-AD6D-5BB72C35F5B2}" sibTransId="{9F4EDA1A-0F58-49AA-A8D5-7429D5635019}"/>
    <dgm:cxn modelId="{9B7A6243-C723-48D7-BA5F-8D67AEDD6F14}" type="presOf" srcId="{1B7E7C8F-074D-4F01-913F-0B2F1CFFBA09}" destId="{36ACE05A-B447-4D14-BA6B-83C3356D1FF0}" srcOrd="0" destOrd="4" presId="urn:microsoft.com/office/officeart/2005/8/layout/vList2"/>
    <dgm:cxn modelId="{1C739FBE-0D46-4406-96B7-7B90868F8129}" type="presOf" srcId="{9C9F3A5F-0538-4ACB-8EEC-49EC6B0C779E}" destId="{36ACE05A-B447-4D14-BA6B-83C3356D1FF0}" srcOrd="0" destOrd="3" presId="urn:microsoft.com/office/officeart/2005/8/layout/vList2"/>
    <dgm:cxn modelId="{97358681-2084-4E11-BB99-A0772D1A5133}" srcId="{411F1C61-EA21-48BE-ACA5-207F9AF40775}" destId="{6788EBF6-43CE-406B-B39F-5E1E012EB174}" srcOrd="1" destOrd="0" parTransId="{15493F63-246B-467F-9C7B-D03407007DE4}" sibTransId="{F5575BA0-BE75-4D68-A2AD-1AE851C33B4B}"/>
    <dgm:cxn modelId="{059976FC-6126-4F57-9416-DBBBA8D4CE5C}" type="presOf" srcId="{6788EBF6-43CE-406B-B39F-5E1E012EB174}" destId="{36ACE05A-B447-4D14-BA6B-83C3356D1FF0}" srcOrd="0" destOrd="1" presId="urn:microsoft.com/office/officeart/2005/8/layout/vList2"/>
    <dgm:cxn modelId="{0F9F5C36-6D9C-40D3-B8B1-A7B0A4C14E15}" srcId="{411F1C61-EA21-48BE-ACA5-207F9AF40775}" destId="{95D94697-9154-4CD7-90BC-AE575F319865}" srcOrd="2" destOrd="0" parTransId="{0544DDD8-6322-4C93-A24C-DEAEF1751CA5}" sibTransId="{4B484B41-C163-4D4E-842B-C4C03C977C7E}"/>
    <dgm:cxn modelId="{8FDB5243-4F65-4501-98F2-ADFE9D44277B}" type="presParOf" srcId="{473349DA-49E1-4896-B788-9312771EFD77}" destId="{3909073A-392F-4753-B7DC-58122D84677A}" srcOrd="0" destOrd="0" presId="urn:microsoft.com/office/officeart/2005/8/layout/vList2"/>
    <dgm:cxn modelId="{3099F4D6-5382-406F-A191-7FF7C3606543}" type="presParOf" srcId="{473349DA-49E1-4896-B788-9312771EFD77}" destId="{36ACE05A-B447-4D14-BA6B-83C3356D1FF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951C17-0B04-477F-B589-8859180287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1F1C61-EA21-48BE-ACA5-207F9AF40775}">
      <dgm:prSet custT="1"/>
      <dgm:spPr>
        <a:solidFill>
          <a:schemeClr val="accent6">
            <a:alpha val="65000"/>
          </a:schemeClr>
        </a:solidFill>
      </dgm:spPr>
      <dgm:t>
        <a:bodyPr/>
        <a:lstStyle/>
        <a:p>
          <a:pPr algn="l" rtl="0"/>
          <a:r>
            <a:rPr lang="en-US" sz="2800" dirty="0" smtClean="0"/>
            <a:t>Students have volunteered in:</a:t>
          </a:r>
          <a:endParaRPr lang="en-US" sz="2800" dirty="0"/>
        </a:p>
      </dgm:t>
    </dgm:pt>
    <dgm:pt modelId="{F7536CA4-4E14-4181-8D11-F688F614F00D}" type="parTrans" cxnId="{315E996E-0CB2-4DFD-AF4E-6F51B1C16042}">
      <dgm:prSet/>
      <dgm:spPr/>
      <dgm:t>
        <a:bodyPr/>
        <a:lstStyle/>
        <a:p>
          <a:endParaRPr lang="en-US"/>
        </a:p>
      </dgm:t>
    </dgm:pt>
    <dgm:pt modelId="{EA1A6016-2ED6-4948-A701-C166E8852166}" type="sibTrans" cxnId="{315E996E-0CB2-4DFD-AF4E-6F51B1C16042}">
      <dgm:prSet/>
      <dgm:spPr/>
      <dgm:t>
        <a:bodyPr/>
        <a:lstStyle/>
        <a:p>
          <a:endParaRPr lang="en-US"/>
        </a:p>
      </dgm:t>
    </dgm:pt>
    <dgm:pt modelId="{33273AEE-FA5B-414E-85E1-8476F2D61B60}">
      <dgm:prSet custT="1"/>
      <dgm:spPr>
        <a:solidFill>
          <a:schemeClr val="bg1">
            <a:alpha val="75000"/>
          </a:schemeClr>
        </a:solidFill>
      </dgm:spPr>
      <dgm:t>
        <a:bodyPr/>
        <a:lstStyle/>
        <a:p>
          <a:pPr algn="l" rtl="0"/>
          <a:r>
            <a:rPr lang="en-US" sz="2400" dirty="0" smtClean="0"/>
            <a:t>Beer-</a:t>
          </a:r>
          <a:r>
            <a:rPr lang="en-US" sz="2400" dirty="0" err="1" smtClean="0"/>
            <a:t>Sheva</a:t>
          </a:r>
          <a:r>
            <a:rPr lang="en-US" sz="2400" dirty="0" smtClean="0"/>
            <a:t> municipal offices</a:t>
          </a:r>
          <a:endParaRPr lang="en-US" sz="2400" dirty="0"/>
        </a:p>
      </dgm:t>
    </dgm:pt>
    <dgm:pt modelId="{AA01A23E-B1D2-48D8-9C1B-310D91E84BB0}" type="parTrans" cxnId="{F2B34702-9223-4AD8-B86B-B1B788D7E217}">
      <dgm:prSet/>
      <dgm:spPr/>
      <dgm:t>
        <a:bodyPr/>
        <a:lstStyle/>
        <a:p>
          <a:endParaRPr lang="en-US"/>
        </a:p>
      </dgm:t>
    </dgm:pt>
    <dgm:pt modelId="{0CC168CD-870C-43F7-8B50-965FFCB5F25F}" type="sibTrans" cxnId="{F2B34702-9223-4AD8-B86B-B1B788D7E217}">
      <dgm:prSet/>
      <dgm:spPr/>
      <dgm:t>
        <a:bodyPr/>
        <a:lstStyle/>
        <a:p>
          <a:endParaRPr lang="en-US"/>
        </a:p>
      </dgm:t>
    </dgm:pt>
    <dgm:pt modelId="{110486C5-D722-4A75-BDCC-26C171AA7562}">
      <dgm:prSet custT="1"/>
      <dgm:spPr>
        <a:solidFill>
          <a:schemeClr val="bg1">
            <a:alpha val="75000"/>
          </a:schemeClr>
        </a:solidFill>
      </dgm:spPr>
      <dgm:t>
        <a:bodyPr/>
        <a:lstStyle/>
        <a:p>
          <a:pPr algn="l" rtl="0"/>
          <a:r>
            <a:rPr lang="en-US" sz="2400" dirty="0" err="1" smtClean="0"/>
            <a:t>Soroka</a:t>
          </a:r>
          <a:r>
            <a:rPr lang="en-US" sz="2400" dirty="0" smtClean="0"/>
            <a:t> University Medical Center</a:t>
          </a:r>
          <a:endParaRPr lang="en-US" sz="2400" dirty="0"/>
        </a:p>
      </dgm:t>
    </dgm:pt>
    <dgm:pt modelId="{73204B0C-31D8-4A67-8D9E-E09D2BDF4C98}" type="parTrans" cxnId="{9A700EDA-57D7-417C-8B4A-DA95AB76D543}">
      <dgm:prSet/>
      <dgm:spPr/>
      <dgm:t>
        <a:bodyPr/>
        <a:lstStyle/>
        <a:p>
          <a:endParaRPr lang="en-US"/>
        </a:p>
      </dgm:t>
    </dgm:pt>
    <dgm:pt modelId="{F3F83D44-39B4-4C43-8030-3ED8C5E9769E}" type="sibTrans" cxnId="{9A700EDA-57D7-417C-8B4A-DA95AB76D543}">
      <dgm:prSet/>
      <dgm:spPr/>
      <dgm:t>
        <a:bodyPr/>
        <a:lstStyle/>
        <a:p>
          <a:endParaRPr lang="en-US"/>
        </a:p>
      </dgm:t>
    </dgm:pt>
    <dgm:pt modelId="{08818152-A85C-4AE0-B30E-5210F47F7C89}">
      <dgm:prSet custT="1"/>
      <dgm:spPr>
        <a:solidFill>
          <a:schemeClr val="bg1">
            <a:alpha val="75000"/>
          </a:schemeClr>
        </a:solidFill>
      </dgm:spPr>
      <dgm:t>
        <a:bodyPr/>
        <a:lstStyle/>
        <a:p>
          <a:pPr algn="l" rtl="0"/>
          <a:r>
            <a:rPr lang="en-US" sz="2400" dirty="0" smtClean="0"/>
            <a:t>Local art institutes</a:t>
          </a:r>
          <a:endParaRPr lang="en-US" sz="2400" dirty="0"/>
        </a:p>
      </dgm:t>
    </dgm:pt>
    <dgm:pt modelId="{B7D924F9-0A86-495C-902E-ABE14B3A3C7A}" type="parTrans" cxnId="{FC8AE352-DE86-4815-B7C8-1E343199B63A}">
      <dgm:prSet/>
      <dgm:spPr/>
      <dgm:t>
        <a:bodyPr/>
        <a:lstStyle/>
        <a:p>
          <a:endParaRPr lang="en-US"/>
        </a:p>
      </dgm:t>
    </dgm:pt>
    <dgm:pt modelId="{77465B09-DAB5-4255-9336-94D19619F5A3}" type="sibTrans" cxnId="{FC8AE352-DE86-4815-B7C8-1E343199B63A}">
      <dgm:prSet/>
      <dgm:spPr/>
      <dgm:t>
        <a:bodyPr/>
        <a:lstStyle/>
        <a:p>
          <a:endParaRPr lang="en-US"/>
        </a:p>
      </dgm:t>
    </dgm:pt>
    <dgm:pt modelId="{084FD2F2-959D-48B4-B68D-67EA718E9B5B}">
      <dgm:prSet custT="1"/>
      <dgm:spPr>
        <a:solidFill>
          <a:schemeClr val="bg1">
            <a:alpha val="75000"/>
          </a:schemeClr>
        </a:solidFill>
      </dgm:spPr>
      <dgm:t>
        <a:bodyPr/>
        <a:lstStyle/>
        <a:p>
          <a:pPr algn="l" rtl="0"/>
          <a:r>
            <a:rPr lang="en-US" sz="2400" dirty="0" smtClean="0"/>
            <a:t>Newspapers and media organizations</a:t>
          </a:r>
          <a:endParaRPr lang="en-US" sz="2400" dirty="0"/>
        </a:p>
      </dgm:t>
    </dgm:pt>
    <dgm:pt modelId="{4FE9B87E-5F6C-47C8-8B3F-C603BD0F21B4}" type="parTrans" cxnId="{26A3921E-429D-4E14-AEA4-E7F7F03A0221}">
      <dgm:prSet/>
      <dgm:spPr/>
      <dgm:t>
        <a:bodyPr/>
        <a:lstStyle/>
        <a:p>
          <a:endParaRPr lang="en-US"/>
        </a:p>
      </dgm:t>
    </dgm:pt>
    <dgm:pt modelId="{7BAE6B18-0809-4574-950D-D27847B98529}" type="sibTrans" cxnId="{26A3921E-429D-4E14-AEA4-E7F7F03A0221}">
      <dgm:prSet/>
      <dgm:spPr/>
      <dgm:t>
        <a:bodyPr/>
        <a:lstStyle/>
        <a:p>
          <a:endParaRPr lang="en-US"/>
        </a:p>
      </dgm:t>
    </dgm:pt>
    <dgm:pt modelId="{104AE68D-15A3-4B58-B070-FF7528211DC1}">
      <dgm:prSet custT="1"/>
      <dgm:spPr>
        <a:solidFill>
          <a:schemeClr val="bg1">
            <a:alpha val="75000"/>
          </a:schemeClr>
        </a:solidFill>
      </dgm:spPr>
      <dgm:t>
        <a:bodyPr/>
        <a:lstStyle/>
        <a:p>
          <a:pPr algn="l" rtl="0"/>
          <a:r>
            <a:rPr lang="en-US" sz="2400" dirty="0" smtClean="0"/>
            <a:t>Ben-Gurion University research institutes and centers</a:t>
          </a:r>
          <a:endParaRPr lang="en-US" sz="2400" dirty="0"/>
        </a:p>
      </dgm:t>
    </dgm:pt>
    <dgm:pt modelId="{4828DC81-7E21-4879-B1A4-BDB7240749CE}" type="parTrans" cxnId="{0930C167-7C26-412E-9151-364084AEC20B}">
      <dgm:prSet/>
      <dgm:spPr/>
      <dgm:t>
        <a:bodyPr/>
        <a:lstStyle/>
        <a:p>
          <a:endParaRPr lang="en-US"/>
        </a:p>
      </dgm:t>
    </dgm:pt>
    <dgm:pt modelId="{275DD012-7066-4F5B-8B64-E3D9150B3C1F}" type="sibTrans" cxnId="{0930C167-7C26-412E-9151-364084AEC20B}">
      <dgm:prSet/>
      <dgm:spPr/>
      <dgm:t>
        <a:bodyPr/>
        <a:lstStyle/>
        <a:p>
          <a:endParaRPr lang="en-US"/>
        </a:p>
      </dgm:t>
    </dgm:pt>
    <dgm:pt modelId="{353C0030-8193-47FB-B497-1857DCB9A541}">
      <dgm:prSet custT="1"/>
      <dgm:spPr>
        <a:solidFill>
          <a:schemeClr val="bg1">
            <a:alpha val="75000"/>
          </a:schemeClr>
        </a:solidFill>
      </dgm:spPr>
      <dgm:t>
        <a:bodyPr/>
        <a:lstStyle/>
        <a:p>
          <a:pPr algn="l" rtl="0"/>
          <a:r>
            <a:rPr lang="en-US" sz="2400" dirty="0" smtClean="0"/>
            <a:t>Local organizations working with children, at-risk youth, Bedouin communities, family centers, and high schools</a:t>
          </a:r>
          <a:endParaRPr lang="en-US" sz="2400" dirty="0"/>
        </a:p>
      </dgm:t>
    </dgm:pt>
    <dgm:pt modelId="{E0F00C2C-5C09-44A2-820C-5FD172CF850F}" type="parTrans" cxnId="{F71FCA9F-D7AA-4BD0-A7BC-3F3C0F0FE8FB}">
      <dgm:prSet/>
      <dgm:spPr/>
      <dgm:t>
        <a:bodyPr/>
        <a:lstStyle/>
        <a:p>
          <a:endParaRPr lang="en-US"/>
        </a:p>
      </dgm:t>
    </dgm:pt>
    <dgm:pt modelId="{271EBD62-28F2-4521-8B74-BCA659704015}" type="sibTrans" cxnId="{F71FCA9F-D7AA-4BD0-A7BC-3F3C0F0FE8FB}">
      <dgm:prSet/>
      <dgm:spPr/>
      <dgm:t>
        <a:bodyPr/>
        <a:lstStyle/>
        <a:p>
          <a:endParaRPr lang="en-US"/>
        </a:p>
      </dgm:t>
    </dgm:pt>
    <dgm:pt modelId="{473349DA-49E1-4896-B788-9312771EFD77}" type="pres">
      <dgm:prSet presAssocID="{0A951C17-0B04-477F-B589-8859180287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09073A-392F-4753-B7DC-58122D84677A}" type="pres">
      <dgm:prSet presAssocID="{411F1C61-EA21-48BE-ACA5-207F9AF40775}" presName="parentText" presStyleLbl="node1" presStyleIdx="0" presStyleCnt="1" custScaleY="57881" custLinFactNeighborX="9000" custLinFactNeighborY="-49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CE05A-B447-4D14-BA6B-83C3356D1FF0}" type="pres">
      <dgm:prSet presAssocID="{411F1C61-EA21-48BE-ACA5-207F9AF40775}" presName="childText" presStyleLbl="revTx" presStyleIdx="0" presStyleCnt="1" custLinFactNeighborY="-6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B34702-9223-4AD8-B86B-B1B788D7E217}" srcId="{411F1C61-EA21-48BE-ACA5-207F9AF40775}" destId="{33273AEE-FA5B-414E-85E1-8476F2D61B60}" srcOrd="0" destOrd="0" parTransId="{AA01A23E-B1D2-48D8-9C1B-310D91E84BB0}" sibTransId="{0CC168CD-870C-43F7-8B50-965FFCB5F25F}"/>
    <dgm:cxn modelId="{8773F10B-2FF6-46A9-BE77-9F12EEBBC15F}" type="presOf" srcId="{33273AEE-FA5B-414E-85E1-8476F2D61B60}" destId="{36ACE05A-B447-4D14-BA6B-83C3356D1FF0}" srcOrd="0" destOrd="0" presId="urn:microsoft.com/office/officeart/2005/8/layout/vList2"/>
    <dgm:cxn modelId="{153C7099-5A85-4F65-AD0A-A3EF04CD1570}" type="presOf" srcId="{0A951C17-0B04-477F-B589-8859180287D8}" destId="{473349DA-49E1-4896-B788-9312771EFD77}" srcOrd="0" destOrd="0" presId="urn:microsoft.com/office/officeart/2005/8/layout/vList2"/>
    <dgm:cxn modelId="{D4B0FF7A-23A7-4872-B6AC-9F9DB6EC7FB7}" type="presOf" srcId="{353C0030-8193-47FB-B497-1857DCB9A541}" destId="{36ACE05A-B447-4D14-BA6B-83C3356D1FF0}" srcOrd="0" destOrd="5" presId="urn:microsoft.com/office/officeart/2005/8/layout/vList2"/>
    <dgm:cxn modelId="{315E996E-0CB2-4DFD-AF4E-6F51B1C16042}" srcId="{0A951C17-0B04-477F-B589-8859180287D8}" destId="{411F1C61-EA21-48BE-ACA5-207F9AF40775}" srcOrd="0" destOrd="0" parTransId="{F7536CA4-4E14-4181-8D11-F688F614F00D}" sibTransId="{EA1A6016-2ED6-4948-A701-C166E8852166}"/>
    <dgm:cxn modelId="{FC8AE352-DE86-4815-B7C8-1E343199B63A}" srcId="{411F1C61-EA21-48BE-ACA5-207F9AF40775}" destId="{08818152-A85C-4AE0-B30E-5210F47F7C89}" srcOrd="2" destOrd="0" parTransId="{B7D924F9-0A86-495C-902E-ABE14B3A3C7A}" sibTransId="{77465B09-DAB5-4255-9336-94D19619F5A3}"/>
    <dgm:cxn modelId="{49BAADC3-271C-4567-9966-E764800806F6}" type="presOf" srcId="{110486C5-D722-4A75-BDCC-26C171AA7562}" destId="{36ACE05A-B447-4D14-BA6B-83C3356D1FF0}" srcOrd="0" destOrd="1" presId="urn:microsoft.com/office/officeart/2005/8/layout/vList2"/>
    <dgm:cxn modelId="{26A3921E-429D-4E14-AEA4-E7F7F03A0221}" srcId="{411F1C61-EA21-48BE-ACA5-207F9AF40775}" destId="{084FD2F2-959D-48B4-B68D-67EA718E9B5B}" srcOrd="3" destOrd="0" parTransId="{4FE9B87E-5F6C-47C8-8B3F-C603BD0F21B4}" sibTransId="{7BAE6B18-0809-4574-950D-D27847B98529}"/>
    <dgm:cxn modelId="{60169579-C2D0-406E-88AA-36CDD89E9407}" type="presOf" srcId="{411F1C61-EA21-48BE-ACA5-207F9AF40775}" destId="{3909073A-392F-4753-B7DC-58122D84677A}" srcOrd="0" destOrd="0" presId="urn:microsoft.com/office/officeart/2005/8/layout/vList2"/>
    <dgm:cxn modelId="{F71FCA9F-D7AA-4BD0-A7BC-3F3C0F0FE8FB}" srcId="{411F1C61-EA21-48BE-ACA5-207F9AF40775}" destId="{353C0030-8193-47FB-B497-1857DCB9A541}" srcOrd="5" destOrd="0" parTransId="{E0F00C2C-5C09-44A2-820C-5FD172CF850F}" sibTransId="{271EBD62-28F2-4521-8B74-BCA659704015}"/>
    <dgm:cxn modelId="{1D6CF7D2-9867-42FE-BE80-EBA988C3D9AB}" type="presOf" srcId="{084FD2F2-959D-48B4-B68D-67EA718E9B5B}" destId="{36ACE05A-B447-4D14-BA6B-83C3356D1FF0}" srcOrd="0" destOrd="3" presId="urn:microsoft.com/office/officeart/2005/8/layout/vList2"/>
    <dgm:cxn modelId="{45DF0381-D1F8-4E17-A4E3-D81F9BD6E5ED}" type="presOf" srcId="{08818152-A85C-4AE0-B30E-5210F47F7C89}" destId="{36ACE05A-B447-4D14-BA6B-83C3356D1FF0}" srcOrd="0" destOrd="2" presId="urn:microsoft.com/office/officeart/2005/8/layout/vList2"/>
    <dgm:cxn modelId="{0930C167-7C26-412E-9151-364084AEC20B}" srcId="{411F1C61-EA21-48BE-ACA5-207F9AF40775}" destId="{104AE68D-15A3-4B58-B070-FF7528211DC1}" srcOrd="4" destOrd="0" parTransId="{4828DC81-7E21-4879-B1A4-BDB7240749CE}" sibTransId="{275DD012-7066-4F5B-8B64-E3D9150B3C1F}"/>
    <dgm:cxn modelId="{9A700EDA-57D7-417C-8B4A-DA95AB76D543}" srcId="{411F1C61-EA21-48BE-ACA5-207F9AF40775}" destId="{110486C5-D722-4A75-BDCC-26C171AA7562}" srcOrd="1" destOrd="0" parTransId="{73204B0C-31D8-4A67-8D9E-E09D2BDF4C98}" sibTransId="{F3F83D44-39B4-4C43-8030-3ED8C5E9769E}"/>
    <dgm:cxn modelId="{41DDD88B-FF3E-4660-BEA8-435CA6D606B0}" type="presOf" srcId="{104AE68D-15A3-4B58-B070-FF7528211DC1}" destId="{36ACE05A-B447-4D14-BA6B-83C3356D1FF0}" srcOrd="0" destOrd="4" presId="urn:microsoft.com/office/officeart/2005/8/layout/vList2"/>
    <dgm:cxn modelId="{54861E68-4717-4C22-A1C6-01F38604AC20}" type="presParOf" srcId="{473349DA-49E1-4896-B788-9312771EFD77}" destId="{3909073A-392F-4753-B7DC-58122D84677A}" srcOrd="0" destOrd="0" presId="urn:microsoft.com/office/officeart/2005/8/layout/vList2"/>
    <dgm:cxn modelId="{32E0BC6A-FB27-4518-BB55-968BE480E534}" type="presParOf" srcId="{473349DA-49E1-4896-B788-9312771EFD77}" destId="{36ACE05A-B447-4D14-BA6B-83C3356D1FF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F0182B-DD65-4EA6-9F5A-759ECA1EAE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CC3914-A164-470F-AB76-E67A98806C78}">
      <dgm:prSet custT="1"/>
      <dgm:spPr>
        <a:solidFill>
          <a:schemeClr val="bg1">
            <a:alpha val="75000"/>
          </a:schemeClr>
        </a:solidFill>
      </dgm:spPr>
      <dgm:t>
        <a:bodyPr/>
        <a:lstStyle/>
        <a:p>
          <a:pPr algn="l" rtl="0"/>
          <a:r>
            <a:rPr lang="en-US" sz="2400" dirty="0" smtClean="0"/>
            <a:t>Northern Israel – hiking/swimming in the </a:t>
          </a:r>
          <a:r>
            <a:rPr lang="en-US" sz="2400" dirty="0" err="1" smtClean="0"/>
            <a:t>Kinneret</a:t>
          </a:r>
          <a:r>
            <a:rPr lang="en-US" sz="2400" dirty="0" smtClean="0"/>
            <a:t> (Sea of Galilee)</a:t>
          </a:r>
          <a:endParaRPr lang="en-US" sz="2400" dirty="0"/>
        </a:p>
      </dgm:t>
    </dgm:pt>
    <dgm:pt modelId="{5DFDF4C1-691A-433E-9F10-9B54DF7AB7F3}" type="parTrans" cxnId="{72110F8B-1613-453F-8E61-1A53FD3A958C}">
      <dgm:prSet/>
      <dgm:spPr/>
      <dgm:t>
        <a:bodyPr/>
        <a:lstStyle/>
        <a:p>
          <a:endParaRPr lang="en-US"/>
        </a:p>
      </dgm:t>
    </dgm:pt>
    <dgm:pt modelId="{35DED364-9EAD-4660-84B0-BFD40A6A6C1D}" type="sibTrans" cxnId="{72110F8B-1613-453F-8E61-1A53FD3A958C}">
      <dgm:prSet/>
      <dgm:spPr/>
      <dgm:t>
        <a:bodyPr/>
        <a:lstStyle/>
        <a:p>
          <a:endParaRPr lang="en-US"/>
        </a:p>
      </dgm:t>
    </dgm:pt>
    <dgm:pt modelId="{D3B5B26D-5DD5-482D-B614-B48ACBC969B4}">
      <dgm:prSet custT="1"/>
      <dgm:spPr>
        <a:solidFill>
          <a:schemeClr val="bg1">
            <a:alpha val="75000"/>
          </a:schemeClr>
        </a:solidFill>
      </dgm:spPr>
      <dgm:t>
        <a:bodyPr/>
        <a:lstStyle/>
        <a:p>
          <a:pPr algn="l" rtl="0"/>
          <a:r>
            <a:rPr lang="en-US" sz="2400" dirty="0" err="1" smtClean="0"/>
            <a:t>Fura</a:t>
          </a:r>
          <a:r>
            <a:rPr lang="en-US" sz="2400" dirty="0" smtClean="0"/>
            <a:t> Reserve – to see annual wildflowers in bloom</a:t>
          </a:r>
          <a:endParaRPr lang="en-US" sz="2400" dirty="0"/>
        </a:p>
      </dgm:t>
    </dgm:pt>
    <dgm:pt modelId="{FAA71D89-F751-487E-ABF3-45647BA8F14D}" type="parTrans" cxnId="{D1121E2B-E318-41D1-B097-21385EC9445C}">
      <dgm:prSet/>
      <dgm:spPr/>
      <dgm:t>
        <a:bodyPr/>
        <a:lstStyle/>
        <a:p>
          <a:endParaRPr lang="en-US"/>
        </a:p>
      </dgm:t>
    </dgm:pt>
    <dgm:pt modelId="{F3B7C6BC-63EC-4985-B02F-EEEFAF451BD9}" type="sibTrans" cxnId="{D1121E2B-E318-41D1-B097-21385EC9445C}">
      <dgm:prSet/>
      <dgm:spPr/>
      <dgm:t>
        <a:bodyPr/>
        <a:lstStyle/>
        <a:p>
          <a:endParaRPr lang="en-US"/>
        </a:p>
      </dgm:t>
    </dgm:pt>
    <dgm:pt modelId="{59A87A2B-C317-4B29-AFFB-5D47BA579177}">
      <dgm:prSet custT="1"/>
      <dgm:spPr>
        <a:solidFill>
          <a:schemeClr val="bg1">
            <a:alpha val="75000"/>
          </a:schemeClr>
        </a:solidFill>
      </dgm:spPr>
      <dgm:t>
        <a:bodyPr/>
        <a:lstStyle/>
        <a:p>
          <a:pPr algn="l" rtl="0"/>
          <a:r>
            <a:rPr lang="en-US" sz="2400" dirty="0" err="1" smtClean="0"/>
            <a:t>Ilan</a:t>
          </a:r>
          <a:r>
            <a:rPr lang="en-US" sz="2400" dirty="0" smtClean="0"/>
            <a:t> Ramon Center – BGU’s planetarium</a:t>
          </a:r>
          <a:endParaRPr lang="en-US" sz="2400" dirty="0"/>
        </a:p>
      </dgm:t>
    </dgm:pt>
    <dgm:pt modelId="{4F85C8EE-0EC7-41EE-A098-271385B5AFA4}" type="sibTrans" cxnId="{A6C2AC8C-08B8-4052-BF7F-F9DAA3F0CD7D}">
      <dgm:prSet/>
      <dgm:spPr/>
      <dgm:t>
        <a:bodyPr/>
        <a:lstStyle/>
        <a:p>
          <a:endParaRPr lang="en-US"/>
        </a:p>
      </dgm:t>
    </dgm:pt>
    <dgm:pt modelId="{54C61DE9-F845-4C3B-B6F1-EFF37E00AE54}" type="parTrans" cxnId="{A6C2AC8C-08B8-4052-BF7F-F9DAA3F0CD7D}">
      <dgm:prSet/>
      <dgm:spPr/>
      <dgm:t>
        <a:bodyPr/>
        <a:lstStyle/>
        <a:p>
          <a:endParaRPr lang="en-US"/>
        </a:p>
      </dgm:t>
    </dgm:pt>
    <dgm:pt modelId="{0735C483-D5D0-4A18-959A-E58FC005485C}">
      <dgm:prSet custT="1"/>
      <dgm:spPr>
        <a:solidFill>
          <a:schemeClr val="bg1">
            <a:alpha val="75000"/>
          </a:schemeClr>
        </a:solidFill>
      </dgm:spPr>
      <dgm:t>
        <a:bodyPr/>
        <a:lstStyle/>
        <a:p>
          <a:pPr algn="l" rtl="0"/>
          <a:r>
            <a:rPr lang="en-US" sz="2400" dirty="0" smtClean="0"/>
            <a:t>Beit </a:t>
          </a:r>
          <a:r>
            <a:rPr lang="en-US" sz="2400" dirty="0" err="1" smtClean="0"/>
            <a:t>Guvrin</a:t>
          </a:r>
          <a:r>
            <a:rPr lang="en-US" sz="2400" dirty="0" smtClean="0"/>
            <a:t> – ropes, rock, and cave climbing</a:t>
          </a:r>
          <a:endParaRPr lang="en-US" sz="2400" dirty="0"/>
        </a:p>
      </dgm:t>
    </dgm:pt>
    <dgm:pt modelId="{0F407AE8-8DDC-4D29-BF2D-4F2E868AA1DC}" type="sibTrans" cxnId="{A13DA7BA-F3CF-4776-8102-08BBD7CAD3F0}">
      <dgm:prSet/>
      <dgm:spPr/>
      <dgm:t>
        <a:bodyPr/>
        <a:lstStyle/>
        <a:p>
          <a:endParaRPr lang="en-US"/>
        </a:p>
      </dgm:t>
    </dgm:pt>
    <dgm:pt modelId="{D1999FA2-9137-4EB8-82FD-96B01595F2EE}" type="parTrans" cxnId="{A13DA7BA-F3CF-4776-8102-08BBD7CAD3F0}">
      <dgm:prSet/>
      <dgm:spPr/>
      <dgm:t>
        <a:bodyPr/>
        <a:lstStyle/>
        <a:p>
          <a:endParaRPr lang="en-US"/>
        </a:p>
      </dgm:t>
    </dgm:pt>
    <dgm:pt modelId="{9E1AB949-62F3-4517-8963-D2CF55204BD9}">
      <dgm:prSet custT="1"/>
      <dgm:spPr>
        <a:solidFill>
          <a:schemeClr val="bg1">
            <a:alpha val="75000"/>
          </a:schemeClr>
        </a:solidFill>
      </dgm:spPr>
      <dgm:t>
        <a:bodyPr/>
        <a:lstStyle/>
        <a:p>
          <a:pPr algn="l" rtl="0"/>
          <a:r>
            <a:rPr lang="en-US" sz="2400" dirty="0" smtClean="0"/>
            <a:t>Tel </a:t>
          </a:r>
          <a:r>
            <a:rPr lang="en-US" sz="2400" dirty="0" err="1" smtClean="0"/>
            <a:t>Sheva</a:t>
          </a:r>
          <a:r>
            <a:rPr lang="en-US" sz="2400" dirty="0" smtClean="0"/>
            <a:t> – archeological site and desert farms</a:t>
          </a:r>
          <a:endParaRPr lang="en-US" sz="2400" dirty="0"/>
        </a:p>
      </dgm:t>
    </dgm:pt>
    <dgm:pt modelId="{9408AA0E-61CC-43FA-8ECB-36A74D5C7FE3}" type="sibTrans" cxnId="{42C5A2D2-9D47-49DB-8878-1AE1AAE382F6}">
      <dgm:prSet/>
      <dgm:spPr/>
      <dgm:t>
        <a:bodyPr/>
        <a:lstStyle/>
        <a:p>
          <a:endParaRPr lang="en-US"/>
        </a:p>
      </dgm:t>
    </dgm:pt>
    <dgm:pt modelId="{132C4EA8-F8AE-4744-9D3F-680408B8110F}" type="parTrans" cxnId="{42C5A2D2-9D47-49DB-8878-1AE1AAE382F6}">
      <dgm:prSet/>
      <dgm:spPr/>
      <dgm:t>
        <a:bodyPr/>
        <a:lstStyle/>
        <a:p>
          <a:endParaRPr lang="en-US"/>
        </a:p>
      </dgm:t>
    </dgm:pt>
    <dgm:pt modelId="{AC704883-06FE-42FE-9B4D-0FCBF8D23173}">
      <dgm:prSet custT="1"/>
      <dgm:spPr>
        <a:solidFill>
          <a:schemeClr val="bg1">
            <a:alpha val="75000"/>
          </a:schemeClr>
        </a:solidFill>
      </dgm:spPr>
      <dgm:t>
        <a:bodyPr/>
        <a:lstStyle/>
        <a:p>
          <a:pPr algn="l" rtl="0"/>
          <a:r>
            <a:rPr lang="en-US" sz="2400" dirty="0" err="1" smtClean="0"/>
            <a:t>Nahal</a:t>
          </a:r>
          <a:r>
            <a:rPr lang="en-US" sz="2400" dirty="0" smtClean="0"/>
            <a:t> </a:t>
          </a:r>
          <a:r>
            <a:rPr lang="en-US" sz="2400" dirty="0" err="1" smtClean="0"/>
            <a:t>Havarim</a:t>
          </a:r>
          <a:r>
            <a:rPr lang="en-US" sz="2400" dirty="0" smtClean="0"/>
            <a:t> – moonlight hike</a:t>
          </a:r>
          <a:endParaRPr lang="en-US" sz="2400" dirty="0"/>
        </a:p>
      </dgm:t>
    </dgm:pt>
    <dgm:pt modelId="{9B02F998-AD49-4FE2-B495-1CCA6CEAEF71}" type="sibTrans" cxnId="{C240492F-4563-41B6-AF07-5028CAC92F63}">
      <dgm:prSet/>
      <dgm:spPr/>
      <dgm:t>
        <a:bodyPr/>
        <a:lstStyle/>
        <a:p>
          <a:endParaRPr lang="en-US"/>
        </a:p>
      </dgm:t>
    </dgm:pt>
    <dgm:pt modelId="{5F83CB41-8D73-453F-97B1-7061AE4C1368}" type="parTrans" cxnId="{C240492F-4563-41B6-AF07-5028CAC92F63}">
      <dgm:prSet/>
      <dgm:spPr/>
      <dgm:t>
        <a:bodyPr/>
        <a:lstStyle/>
        <a:p>
          <a:endParaRPr lang="en-US"/>
        </a:p>
      </dgm:t>
    </dgm:pt>
    <dgm:pt modelId="{3CBFDF9C-19E3-453B-8F56-50E65E9318FF}">
      <dgm:prSet custT="1"/>
      <dgm:spPr>
        <a:solidFill>
          <a:schemeClr val="accent6">
            <a:alpha val="75000"/>
          </a:schemeClr>
        </a:solidFill>
      </dgm:spPr>
      <dgm:t>
        <a:bodyPr/>
        <a:lstStyle/>
        <a:p>
          <a:pPr rtl="0"/>
          <a:r>
            <a:rPr lang="en-US" sz="2800" dirty="0" smtClean="0"/>
            <a:t>Past trips have included:</a:t>
          </a:r>
          <a:endParaRPr lang="en-US" sz="2800" dirty="0"/>
        </a:p>
      </dgm:t>
    </dgm:pt>
    <dgm:pt modelId="{D7D40595-D642-4076-A9D4-FD29A583F819}" type="sibTrans" cxnId="{97047062-3524-4B2F-8FB4-DCA21F665E3C}">
      <dgm:prSet/>
      <dgm:spPr/>
      <dgm:t>
        <a:bodyPr/>
        <a:lstStyle/>
        <a:p>
          <a:endParaRPr lang="en-US"/>
        </a:p>
      </dgm:t>
    </dgm:pt>
    <dgm:pt modelId="{EA74FADD-D2BD-4AC0-A8C3-9C7207877436}" type="parTrans" cxnId="{97047062-3524-4B2F-8FB4-DCA21F665E3C}">
      <dgm:prSet/>
      <dgm:spPr/>
      <dgm:t>
        <a:bodyPr/>
        <a:lstStyle/>
        <a:p>
          <a:endParaRPr lang="en-US"/>
        </a:p>
      </dgm:t>
    </dgm:pt>
    <dgm:pt modelId="{8203DDE1-F5D7-4BAC-86D9-A2C9ED31F8AD}">
      <dgm:prSet custT="1"/>
      <dgm:spPr>
        <a:solidFill>
          <a:schemeClr val="bg1">
            <a:alpha val="75000"/>
          </a:schemeClr>
        </a:solidFill>
      </dgm:spPr>
      <dgm:t>
        <a:bodyPr/>
        <a:lstStyle/>
        <a:p>
          <a:pPr algn="l" rtl="0"/>
          <a:r>
            <a:rPr lang="en-US" sz="2400" dirty="0" err="1" smtClean="0"/>
            <a:t>Machtesh</a:t>
          </a:r>
          <a:r>
            <a:rPr lang="en-US" sz="2400" dirty="0" smtClean="0"/>
            <a:t> </a:t>
          </a:r>
          <a:r>
            <a:rPr lang="en-US" sz="2400" dirty="0" err="1" smtClean="0"/>
            <a:t>Gadol</a:t>
          </a:r>
          <a:r>
            <a:rPr lang="en-US" sz="2400" dirty="0" smtClean="0"/>
            <a:t> and </a:t>
          </a:r>
          <a:r>
            <a:rPr lang="en-US" sz="2400" dirty="0" err="1" smtClean="0"/>
            <a:t>Machtesh</a:t>
          </a:r>
          <a:r>
            <a:rPr lang="en-US" sz="2400" dirty="0" smtClean="0"/>
            <a:t> </a:t>
          </a:r>
          <a:r>
            <a:rPr lang="en-US" sz="2400" dirty="0" err="1" smtClean="0"/>
            <a:t>Katan</a:t>
          </a:r>
          <a:r>
            <a:rPr lang="en-US" sz="2400" dirty="0" smtClean="0"/>
            <a:t> (craters) – hiking</a:t>
          </a:r>
          <a:endParaRPr lang="en-US" sz="2400" dirty="0"/>
        </a:p>
      </dgm:t>
    </dgm:pt>
    <dgm:pt modelId="{A55DACC6-4CED-4D96-BE75-9D8A461CC495}" type="sibTrans" cxnId="{0E3C0E76-45AC-4242-A1F0-ED6AEEC7C3C3}">
      <dgm:prSet/>
      <dgm:spPr/>
      <dgm:t>
        <a:bodyPr/>
        <a:lstStyle/>
        <a:p>
          <a:endParaRPr lang="en-US"/>
        </a:p>
      </dgm:t>
    </dgm:pt>
    <dgm:pt modelId="{A528858B-7317-41DE-9C18-DB6EF51EB415}" type="parTrans" cxnId="{0E3C0E76-45AC-4242-A1F0-ED6AEEC7C3C3}">
      <dgm:prSet/>
      <dgm:spPr/>
      <dgm:t>
        <a:bodyPr/>
        <a:lstStyle/>
        <a:p>
          <a:endParaRPr lang="en-US"/>
        </a:p>
      </dgm:t>
    </dgm:pt>
    <dgm:pt modelId="{3C3FAB6D-D413-472B-BAAA-92E66B760B7C}" type="pres">
      <dgm:prSet presAssocID="{F5F0182B-DD65-4EA6-9F5A-759ECA1EAE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DA28AF-61EC-4244-B74E-4B16A71D73FD}" type="pres">
      <dgm:prSet presAssocID="{3CBFDF9C-19E3-453B-8F56-50E65E9318FF}" presName="parentText" presStyleLbl="node1" presStyleIdx="0" presStyleCnt="1" custScaleY="66368" custLinFactNeighborX="7143" custLinFactNeighborY="-72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4F857-72B0-44DF-BFDE-76909A7137F0}" type="pres">
      <dgm:prSet presAssocID="{3CBFDF9C-19E3-453B-8F56-50E65E9318FF}" presName="childText" presStyleLbl="revTx" presStyleIdx="0" presStyleCnt="1" custScaleY="99388" custLinFactNeighborY="-10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CC4485-A609-493E-A100-0CE7F27A84A7}" type="presOf" srcId="{AECC3914-A164-470F-AB76-E67A98806C78}" destId="{9C74F857-72B0-44DF-BFDE-76909A7137F0}" srcOrd="0" destOrd="4" presId="urn:microsoft.com/office/officeart/2005/8/layout/vList2"/>
    <dgm:cxn modelId="{0E3C0E76-45AC-4242-A1F0-ED6AEEC7C3C3}" srcId="{3CBFDF9C-19E3-453B-8F56-50E65E9318FF}" destId="{8203DDE1-F5D7-4BAC-86D9-A2C9ED31F8AD}" srcOrd="6" destOrd="0" parTransId="{A528858B-7317-41DE-9C18-DB6EF51EB415}" sibTransId="{A55DACC6-4CED-4D96-BE75-9D8A461CC495}"/>
    <dgm:cxn modelId="{4DEA355D-6EC4-4CF9-98B7-B0E323819370}" type="presOf" srcId="{59A87A2B-C317-4B29-AFFB-5D47BA579177}" destId="{9C74F857-72B0-44DF-BFDE-76909A7137F0}" srcOrd="0" destOrd="3" presId="urn:microsoft.com/office/officeart/2005/8/layout/vList2"/>
    <dgm:cxn modelId="{A13DA7BA-F3CF-4776-8102-08BBD7CAD3F0}" srcId="{3CBFDF9C-19E3-453B-8F56-50E65E9318FF}" destId="{0735C483-D5D0-4A18-959A-E58FC005485C}" srcOrd="2" destOrd="0" parTransId="{D1999FA2-9137-4EB8-82FD-96B01595F2EE}" sibTransId="{0F407AE8-8DDC-4D29-BF2D-4F2E868AA1DC}"/>
    <dgm:cxn modelId="{97047062-3524-4B2F-8FB4-DCA21F665E3C}" srcId="{F5F0182B-DD65-4EA6-9F5A-759ECA1EAEF5}" destId="{3CBFDF9C-19E3-453B-8F56-50E65E9318FF}" srcOrd="0" destOrd="0" parTransId="{EA74FADD-D2BD-4AC0-A8C3-9C7207877436}" sibTransId="{D7D40595-D642-4076-A9D4-FD29A583F819}"/>
    <dgm:cxn modelId="{42C5A2D2-9D47-49DB-8878-1AE1AAE382F6}" srcId="{3CBFDF9C-19E3-453B-8F56-50E65E9318FF}" destId="{9E1AB949-62F3-4517-8963-D2CF55204BD9}" srcOrd="1" destOrd="0" parTransId="{132C4EA8-F8AE-4744-9D3F-680408B8110F}" sibTransId="{9408AA0E-61CC-43FA-8ECB-36A74D5C7FE3}"/>
    <dgm:cxn modelId="{D1121E2B-E318-41D1-B097-21385EC9445C}" srcId="{3CBFDF9C-19E3-453B-8F56-50E65E9318FF}" destId="{D3B5B26D-5DD5-482D-B614-B48ACBC969B4}" srcOrd="5" destOrd="0" parTransId="{FAA71D89-F751-487E-ABF3-45647BA8F14D}" sibTransId="{F3B7C6BC-63EC-4985-B02F-EEEFAF451BD9}"/>
    <dgm:cxn modelId="{A6C2AC8C-08B8-4052-BF7F-F9DAA3F0CD7D}" srcId="{3CBFDF9C-19E3-453B-8F56-50E65E9318FF}" destId="{59A87A2B-C317-4B29-AFFB-5D47BA579177}" srcOrd="3" destOrd="0" parTransId="{54C61DE9-F845-4C3B-B6F1-EFF37E00AE54}" sibTransId="{4F85C8EE-0EC7-41EE-A098-271385B5AFA4}"/>
    <dgm:cxn modelId="{C240492F-4563-41B6-AF07-5028CAC92F63}" srcId="{3CBFDF9C-19E3-453B-8F56-50E65E9318FF}" destId="{AC704883-06FE-42FE-9B4D-0FCBF8D23173}" srcOrd="0" destOrd="0" parTransId="{5F83CB41-8D73-453F-97B1-7061AE4C1368}" sibTransId="{9B02F998-AD49-4FE2-B495-1CCA6CEAEF71}"/>
    <dgm:cxn modelId="{050A2B48-98C1-456B-8C7B-264E884B7F34}" type="presOf" srcId="{9E1AB949-62F3-4517-8963-D2CF55204BD9}" destId="{9C74F857-72B0-44DF-BFDE-76909A7137F0}" srcOrd="0" destOrd="1" presId="urn:microsoft.com/office/officeart/2005/8/layout/vList2"/>
    <dgm:cxn modelId="{A942147E-F11C-4E9F-B105-64761030DA7B}" type="presOf" srcId="{F5F0182B-DD65-4EA6-9F5A-759ECA1EAEF5}" destId="{3C3FAB6D-D413-472B-BAAA-92E66B760B7C}" srcOrd="0" destOrd="0" presId="urn:microsoft.com/office/officeart/2005/8/layout/vList2"/>
    <dgm:cxn modelId="{1F8FD5B1-054A-4051-8C46-9D0A66FB8CA0}" type="presOf" srcId="{8203DDE1-F5D7-4BAC-86D9-A2C9ED31F8AD}" destId="{9C74F857-72B0-44DF-BFDE-76909A7137F0}" srcOrd="0" destOrd="6" presId="urn:microsoft.com/office/officeart/2005/8/layout/vList2"/>
    <dgm:cxn modelId="{2C346C5B-F1FA-47AA-B8D2-76E21223530E}" type="presOf" srcId="{D3B5B26D-5DD5-482D-B614-B48ACBC969B4}" destId="{9C74F857-72B0-44DF-BFDE-76909A7137F0}" srcOrd="0" destOrd="5" presId="urn:microsoft.com/office/officeart/2005/8/layout/vList2"/>
    <dgm:cxn modelId="{2209351E-490F-4D3D-A096-A6A2A6566ED8}" type="presOf" srcId="{3CBFDF9C-19E3-453B-8F56-50E65E9318FF}" destId="{E4DA28AF-61EC-4244-B74E-4B16A71D73FD}" srcOrd="0" destOrd="0" presId="urn:microsoft.com/office/officeart/2005/8/layout/vList2"/>
    <dgm:cxn modelId="{B8791EDF-1988-4858-8A12-2D2840BB6F66}" type="presOf" srcId="{0735C483-D5D0-4A18-959A-E58FC005485C}" destId="{9C74F857-72B0-44DF-BFDE-76909A7137F0}" srcOrd="0" destOrd="2" presId="urn:microsoft.com/office/officeart/2005/8/layout/vList2"/>
    <dgm:cxn modelId="{72110F8B-1613-453F-8E61-1A53FD3A958C}" srcId="{3CBFDF9C-19E3-453B-8F56-50E65E9318FF}" destId="{AECC3914-A164-470F-AB76-E67A98806C78}" srcOrd="4" destOrd="0" parTransId="{5DFDF4C1-691A-433E-9F10-9B54DF7AB7F3}" sibTransId="{35DED364-9EAD-4660-84B0-BFD40A6A6C1D}"/>
    <dgm:cxn modelId="{73F02A80-A559-4FB9-8277-383605848105}" type="presOf" srcId="{AC704883-06FE-42FE-9B4D-0FCBF8D23173}" destId="{9C74F857-72B0-44DF-BFDE-76909A7137F0}" srcOrd="0" destOrd="0" presId="urn:microsoft.com/office/officeart/2005/8/layout/vList2"/>
    <dgm:cxn modelId="{9F27F358-6D55-4968-9C51-722CEB7E86C2}" type="presParOf" srcId="{3C3FAB6D-D413-472B-BAAA-92E66B760B7C}" destId="{E4DA28AF-61EC-4244-B74E-4B16A71D73FD}" srcOrd="0" destOrd="0" presId="urn:microsoft.com/office/officeart/2005/8/layout/vList2"/>
    <dgm:cxn modelId="{90D9811D-251D-4171-939E-F5A132E77A6B}" type="presParOf" srcId="{3C3FAB6D-D413-472B-BAAA-92E66B760B7C}" destId="{9C74F857-72B0-44DF-BFDE-76909A7137F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C83F87-CC50-4462-8E1D-1AD13AEE0E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BE121-417E-4030-BF97-BB9C6A01FAFA}">
      <dgm:prSet custT="1"/>
      <dgm:spPr>
        <a:solidFill>
          <a:schemeClr val="accent6">
            <a:alpha val="75000"/>
          </a:schemeClr>
        </a:solidFill>
      </dgm:spPr>
      <dgm:t>
        <a:bodyPr/>
        <a:lstStyle/>
        <a:p>
          <a:pPr algn="ctr" rtl="0"/>
          <a:r>
            <a:rPr lang="en-US" sz="2800" dirty="0" smtClean="0">
              <a:solidFill>
                <a:schemeClr val="tx1"/>
              </a:solidFill>
            </a:rPr>
            <a:t>Fall semester: </a:t>
          </a:r>
        </a:p>
        <a:p>
          <a:pPr algn="ctr" rtl="0"/>
          <a:r>
            <a:rPr lang="en-US" sz="2800" dirty="0" smtClean="0">
              <a:solidFill>
                <a:schemeClr val="tx1"/>
              </a:solidFill>
            </a:rPr>
            <a:t>April 15</a:t>
          </a:r>
          <a:endParaRPr lang="en-US" sz="2800" dirty="0">
            <a:solidFill>
              <a:schemeClr val="tx1"/>
            </a:solidFill>
          </a:endParaRPr>
        </a:p>
      </dgm:t>
    </dgm:pt>
    <dgm:pt modelId="{9750945D-3A3D-425D-AA82-0048ACE4CFD8}" type="parTrans" cxnId="{3D3E7668-BC99-4F23-8919-8050C1FD5506}">
      <dgm:prSet/>
      <dgm:spPr/>
      <dgm:t>
        <a:bodyPr/>
        <a:lstStyle/>
        <a:p>
          <a:endParaRPr lang="en-US"/>
        </a:p>
      </dgm:t>
    </dgm:pt>
    <dgm:pt modelId="{ACDA45D3-A8E0-40BE-A74A-EEE40C446CC5}" type="sibTrans" cxnId="{3D3E7668-BC99-4F23-8919-8050C1FD5506}">
      <dgm:prSet/>
      <dgm:spPr/>
      <dgm:t>
        <a:bodyPr/>
        <a:lstStyle/>
        <a:p>
          <a:endParaRPr lang="en-US"/>
        </a:p>
      </dgm:t>
    </dgm:pt>
    <dgm:pt modelId="{BC832EEE-DE29-4681-B530-BF9A2A3BE778}">
      <dgm:prSet custT="1"/>
      <dgm:spPr>
        <a:solidFill>
          <a:schemeClr val="accent6">
            <a:alpha val="75000"/>
          </a:schemeClr>
        </a:solidFill>
      </dgm:spPr>
      <dgm:t>
        <a:bodyPr/>
        <a:lstStyle/>
        <a:p>
          <a:pPr algn="ctr" rtl="0"/>
          <a:r>
            <a:rPr lang="en-US" sz="2800" dirty="0" smtClean="0">
              <a:solidFill>
                <a:schemeClr val="tx1"/>
              </a:solidFill>
            </a:rPr>
            <a:t>Spring semester: </a:t>
          </a:r>
        </a:p>
        <a:p>
          <a:pPr algn="ctr" rtl="0"/>
          <a:r>
            <a:rPr lang="en-US" sz="2800" dirty="0" smtClean="0">
              <a:solidFill>
                <a:schemeClr val="tx1"/>
              </a:solidFill>
            </a:rPr>
            <a:t>October </a:t>
          </a:r>
          <a:r>
            <a:rPr lang="en-US" sz="2800" dirty="0" smtClean="0">
              <a:solidFill>
                <a:schemeClr val="tx1"/>
              </a:solidFill>
            </a:rPr>
            <a:t>15</a:t>
          </a:r>
          <a:endParaRPr lang="en-US" sz="2800" dirty="0">
            <a:solidFill>
              <a:schemeClr val="tx1"/>
            </a:solidFill>
          </a:endParaRPr>
        </a:p>
      </dgm:t>
    </dgm:pt>
    <dgm:pt modelId="{D7F393B0-E2AF-44DE-810B-47CD5C4AEBD7}" type="parTrans" cxnId="{E8F58A74-3686-4A1D-858B-CD045D401863}">
      <dgm:prSet/>
      <dgm:spPr/>
      <dgm:t>
        <a:bodyPr/>
        <a:lstStyle/>
        <a:p>
          <a:endParaRPr lang="en-US"/>
        </a:p>
      </dgm:t>
    </dgm:pt>
    <dgm:pt modelId="{11223359-5D0D-4599-BE13-866AE602C0FF}" type="sibTrans" cxnId="{E8F58A74-3686-4A1D-858B-CD045D401863}">
      <dgm:prSet/>
      <dgm:spPr/>
      <dgm:t>
        <a:bodyPr/>
        <a:lstStyle/>
        <a:p>
          <a:endParaRPr lang="en-US"/>
        </a:p>
      </dgm:t>
    </dgm:pt>
    <dgm:pt modelId="{FCEFD786-A533-4C4D-8C5C-DED76269734A}" type="pres">
      <dgm:prSet presAssocID="{ADC83F87-CC50-4462-8E1D-1AD13AEE0E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B27BFB-0525-4186-AA03-77E5DEBE74D9}" type="pres">
      <dgm:prSet presAssocID="{E79BE121-417E-4030-BF97-BB9C6A01FAF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84149-5118-40C3-B024-E8BD075264C2}" type="pres">
      <dgm:prSet presAssocID="{ACDA45D3-A8E0-40BE-A74A-EEE40C446CC5}" presName="spacer" presStyleCnt="0"/>
      <dgm:spPr/>
    </dgm:pt>
    <dgm:pt modelId="{A9D03073-19F0-4668-9B83-CD06E3F20BA5}" type="pres">
      <dgm:prSet presAssocID="{BC832EEE-DE29-4681-B530-BF9A2A3BE77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F88493-94C0-4B35-A915-BC39DCA33713}" type="presOf" srcId="{ADC83F87-CC50-4462-8E1D-1AD13AEE0ECF}" destId="{FCEFD786-A533-4C4D-8C5C-DED76269734A}" srcOrd="0" destOrd="0" presId="urn:microsoft.com/office/officeart/2005/8/layout/vList2"/>
    <dgm:cxn modelId="{3C7B5555-DDCA-43EA-8A37-1EED49486518}" type="presOf" srcId="{BC832EEE-DE29-4681-B530-BF9A2A3BE778}" destId="{A9D03073-19F0-4668-9B83-CD06E3F20BA5}" srcOrd="0" destOrd="0" presId="urn:microsoft.com/office/officeart/2005/8/layout/vList2"/>
    <dgm:cxn modelId="{E8F58A74-3686-4A1D-858B-CD045D401863}" srcId="{ADC83F87-CC50-4462-8E1D-1AD13AEE0ECF}" destId="{BC832EEE-DE29-4681-B530-BF9A2A3BE778}" srcOrd="1" destOrd="0" parTransId="{D7F393B0-E2AF-44DE-810B-47CD5C4AEBD7}" sibTransId="{11223359-5D0D-4599-BE13-866AE602C0FF}"/>
    <dgm:cxn modelId="{3D3E7668-BC99-4F23-8919-8050C1FD5506}" srcId="{ADC83F87-CC50-4462-8E1D-1AD13AEE0ECF}" destId="{E79BE121-417E-4030-BF97-BB9C6A01FAFA}" srcOrd="0" destOrd="0" parTransId="{9750945D-3A3D-425D-AA82-0048ACE4CFD8}" sibTransId="{ACDA45D3-A8E0-40BE-A74A-EEE40C446CC5}"/>
    <dgm:cxn modelId="{A42643AA-F4D0-4044-9398-7E8870D64DB2}" type="presOf" srcId="{E79BE121-417E-4030-BF97-BB9C6A01FAFA}" destId="{A6B27BFB-0525-4186-AA03-77E5DEBE74D9}" srcOrd="0" destOrd="0" presId="urn:microsoft.com/office/officeart/2005/8/layout/vList2"/>
    <dgm:cxn modelId="{D78E5D2C-C19C-4B76-9A31-4A188F99D191}" type="presParOf" srcId="{FCEFD786-A533-4C4D-8C5C-DED76269734A}" destId="{A6B27BFB-0525-4186-AA03-77E5DEBE74D9}" srcOrd="0" destOrd="0" presId="urn:microsoft.com/office/officeart/2005/8/layout/vList2"/>
    <dgm:cxn modelId="{BBB5368C-E3C2-4B56-943C-EE432BCCA661}" type="presParOf" srcId="{FCEFD786-A533-4C4D-8C5C-DED76269734A}" destId="{7B084149-5118-40C3-B024-E8BD075264C2}" srcOrd="1" destOrd="0" presId="urn:microsoft.com/office/officeart/2005/8/layout/vList2"/>
    <dgm:cxn modelId="{D09D231B-C631-4669-B066-693EC733CF43}" type="presParOf" srcId="{FCEFD786-A533-4C4D-8C5C-DED76269734A}" destId="{A9D03073-19F0-4668-9B83-CD06E3F20BA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EF9D1-78C6-4673-9568-97729F7DB8BD}">
      <dsp:nvSpPr>
        <dsp:cNvPr id="0" name=""/>
        <dsp:cNvSpPr/>
      </dsp:nvSpPr>
      <dsp:spPr>
        <a:xfrm>
          <a:off x="0" y="13090"/>
          <a:ext cx="8229600" cy="1463698"/>
        </a:xfrm>
        <a:prstGeom prst="roundRect">
          <a:avLst/>
        </a:prstGeom>
        <a:solidFill>
          <a:schemeClr val="bg1">
            <a:alpha val="7500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Learn firsthand about the social forces that shape Israeli society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71452" y="84542"/>
        <a:ext cx="8086696" cy="1320794"/>
      </dsp:txXfrm>
    </dsp:sp>
    <dsp:sp modelId="{718BB3F1-1D14-4981-8E36-B140880B3BB8}">
      <dsp:nvSpPr>
        <dsp:cNvPr id="0" name=""/>
        <dsp:cNvSpPr/>
      </dsp:nvSpPr>
      <dsp:spPr>
        <a:xfrm>
          <a:off x="0" y="1568770"/>
          <a:ext cx="8229600" cy="1453896"/>
        </a:xfrm>
        <a:prstGeom prst="roundRect">
          <a:avLst/>
        </a:prstGeom>
        <a:solidFill>
          <a:schemeClr val="bg1">
            <a:alpha val="7500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Explore Israel of the past and present: work in world-renowned archives and engage in present-day field research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70973" y="1639743"/>
        <a:ext cx="8087654" cy="1311950"/>
      </dsp:txXfrm>
    </dsp:sp>
    <dsp:sp modelId="{F1841919-3CCC-4728-AA94-13A4618DD2C6}">
      <dsp:nvSpPr>
        <dsp:cNvPr id="0" name=""/>
        <dsp:cNvSpPr/>
      </dsp:nvSpPr>
      <dsp:spPr>
        <a:xfrm>
          <a:off x="0" y="3105055"/>
          <a:ext cx="8229600" cy="1466945"/>
        </a:xfrm>
        <a:prstGeom prst="roundRect">
          <a:avLst/>
        </a:prstGeom>
        <a:solidFill>
          <a:schemeClr val="bg1">
            <a:alpha val="7500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Study in the Negev region, where you’ll find the history, culture, and traditions of the diverse groups that make up Israeli society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71610" y="3176665"/>
        <a:ext cx="8086380" cy="1323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737D6-1FD5-423C-A66E-F0249C292B70}">
      <dsp:nvSpPr>
        <dsp:cNvPr id="0" name=""/>
        <dsp:cNvSpPr/>
      </dsp:nvSpPr>
      <dsp:spPr>
        <a:xfrm>
          <a:off x="0" y="320303"/>
          <a:ext cx="8382000" cy="1101145"/>
        </a:xfrm>
        <a:prstGeom prst="roundRect">
          <a:avLst/>
        </a:prstGeom>
        <a:solidFill>
          <a:schemeClr val="bg1">
            <a:alpha val="75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BGU is a leader in research on the challenges of sustainable development in the Middle East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3753" y="374056"/>
        <a:ext cx="8274494" cy="993639"/>
      </dsp:txXfrm>
    </dsp:sp>
    <dsp:sp modelId="{55435E39-294D-4789-B207-BF56991C6A01}">
      <dsp:nvSpPr>
        <dsp:cNvPr id="0" name=""/>
        <dsp:cNvSpPr/>
      </dsp:nvSpPr>
      <dsp:spPr>
        <a:xfrm>
          <a:off x="0" y="1543052"/>
          <a:ext cx="8382000" cy="1447450"/>
        </a:xfrm>
        <a:prstGeom prst="roundRect">
          <a:avLst/>
        </a:prstGeom>
        <a:solidFill>
          <a:schemeClr val="bg1">
            <a:alpha val="75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Explore practical methods of sustainability and environmental management through field study and research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70659" y="1613711"/>
        <a:ext cx="8240682" cy="1306132"/>
      </dsp:txXfrm>
    </dsp:sp>
    <dsp:sp modelId="{8622BE0A-3BE8-4687-88AF-2D86CCEEC099}">
      <dsp:nvSpPr>
        <dsp:cNvPr id="0" name=""/>
        <dsp:cNvSpPr/>
      </dsp:nvSpPr>
      <dsp:spPr>
        <a:xfrm>
          <a:off x="0" y="3127341"/>
          <a:ext cx="8382000" cy="1216058"/>
        </a:xfrm>
        <a:prstGeom prst="roundRect">
          <a:avLst/>
        </a:prstGeom>
        <a:solidFill>
          <a:schemeClr val="bg1">
            <a:alpha val="75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Analyze the factors promoting or hindering sustainable development in the Middle East and elsewhere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9363" y="3186704"/>
        <a:ext cx="8263274" cy="10973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9073A-392F-4753-B7DC-58122D84677A}">
      <dsp:nvSpPr>
        <dsp:cNvPr id="0" name=""/>
        <dsp:cNvSpPr/>
      </dsp:nvSpPr>
      <dsp:spPr>
        <a:xfrm>
          <a:off x="0" y="468901"/>
          <a:ext cx="8229600" cy="723521"/>
        </a:xfrm>
        <a:prstGeom prst="roundRect">
          <a:avLst/>
        </a:prstGeom>
        <a:solidFill>
          <a:schemeClr val="accent6"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Research internships for credit</a:t>
          </a:r>
          <a:endParaRPr lang="en-US" sz="2800" kern="1200" dirty="0"/>
        </a:p>
      </dsp:txBody>
      <dsp:txXfrm>
        <a:off x="35319" y="504220"/>
        <a:ext cx="8158962" cy="652883"/>
      </dsp:txXfrm>
    </dsp:sp>
    <dsp:sp modelId="{36ACE05A-B447-4D14-BA6B-83C3356D1FF0}">
      <dsp:nvSpPr>
        <dsp:cNvPr id="0" name=""/>
        <dsp:cNvSpPr/>
      </dsp:nvSpPr>
      <dsp:spPr>
        <a:xfrm>
          <a:off x="0" y="1235108"/>
          <a:ext cx="8229600" cy="2758274"/>
        </a:xfrm>
        <a:prstGeom prst="rect">
          <a:avLst/>
        </a:prstGeom>
        <a:solidFill>
          <a:schemeClr val="bg1">
            <a:alpha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Intern as one of your semester courses (for-credit)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Gain real-world work experience in your field of interest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Some of the previous placements:</a:t>
          </a:r>
          <a:endParaRPr lang="en-US" sz="2400" kern="1200" dirty="0"/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Research with faculty members </a:t>
          </a:r>
          <a:endParaRPr lang="en-US" sz="2400" kern="1200" dirty="0"/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Work in laboratories</a:t>
          </a:r>
          <a:endParaRPr lang="en-US" sz="2400" kern="1200" dirty="0"/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Engagement with social service agencies that work with Ethiopian or Bedouin populations</a:t>
          </a:r>
          <a:endParaRPr lang="en-US" sz="2400" kern="1200" dirty="0"/>
        </a:p>
      </dsp:txBody>
      <dsp:txXfrm>
        <a:off x="0" y="1235108"/>
        <a:ext cx="8229600" cy="27582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9073A-392F-4753-B7DC-58122D84677A}">
      <dsp:nvSpPr>
        <dsp:cNvPr id="0" name=""/>
        <dsp:cNvSpPr/>
      </dsp:nvSpPr>
      <dsp:spPr>
        <a:xfrm>
          <a:off x="0" y="265559"/>
          <a:ext cx="7620000" cy="704296"/>
        </a:xfrm>
        <a:prstGeom prst="roundRect">
          <a:avLst/>
        </a:prstGeom>
        <a:solidFill>
          <a:schemeClr val="accent6">
            <a:alpha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Students have volunteered in:</a:t>
          </a:r>
          <a:endParaRPr lang="en-US" sz="2800" kern="1200" dirty="0"/>
        </a:p>
      </dsp:txBody>
      <dsp:txXfrm>
        <a:off x="34381" y="299940"/>
        <a:ext cx="7551238" cy="635534"/>
      </dsp:txXfrm>
    </dsp:sp>
    <dsp:sp modelId="{36ACE05A-B447-4D14-BA6B-83C3356D1FF0}">
      <dsp:nvSpPr>
        <dsp:cNvPr id="0" name=""/>
        <dsp:cNvSpPr/>
      </dsp:nvSpPr>
      <dsp:spPr>
        <a:xfrm>
          <a:off x="0" y="1024233"/>
          <a:ext cx="7620000" cy="2758274"/>
        </a:xfrm>
        <a:prstGeom prst="rect">
          <a:avLst/>
        </a:prstGeom>
        <a:solidFill>
          <a:schemeClr val="bg1">
            <a:alpha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Beer-</a:t>
          </a:r>
          <a:r>
            <a:rPr lang="en-US" sz="2400" kern="1200" dirty="0" err="1" smtClean="0"/>
            <a:t>Sheva</a:t>
          </a:r>
          <a:r>
            <a:rPr lang="en-US" sz="2400" kern="1200" dirty="0" smtClean="0"/>
            <a:t> municipal offices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err="1" smtClean="0"/>
            <a:t>Soroka</a:t>
          </a:r>
          <a:r>
            <a:rPr lang="en-US" sz="2400" kern="1200" dirty="0" smtClean="0"/>
            <a:t> University Medical Center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Local art institutes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Newspapers and media organizations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Ben-Gurion University research institutes and centers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Local organizations working with children, at-risk youth, Bedouin communities, family centers, and high schools</a:t>
          </a:r>
          <a:endParaRPr lang="en-US" sz="2400" kern="1200" dirty="0"/>
        </a:p>
      </dsp:txBody>
      <dsp:txXfrm>
        <a:off x="0" y="1024233"/>
        <a:ext cx="7620000" cy="27582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A28AF-61EC-4244-B74E-4B16A71D73FD}">
      <dsp:nvSpPr>
        <dsp:cNvPr id="0" name=""/>
        <dsp:cNvSpPr/>
      </dsp:nvSpPr>
      <dsp:spPr>
        <a:xfrm>
          <a:off x="0" y="190725"/>
          <a:ext cx="7467600" cy="807565"/>
        </a:xfrm>
        <a:prstGeom prst="roundRect">
          <a:avLst/>
        </a:prstGeom>
        <a:solidFill>
          <a:schemeClr val="accent6"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Past trips have included:</a:t>
          </a:r>
          <a:endParaRPr lang="en-US" sz="2800" kern="1200" dirty="0"/>
        </a:p>
      </dsp:txBody>
      <dsp:txXfrm>
        <a:off x="39422" y="230147"/>
        <a:ext cx="7388756" cy="728721"/>
      </dsp:txXfrm>
    </dsp:sp>
    <dsp:sp modelId="{9C74F857-72B0-44DF-BFDE-76909A7137F0}">
      <dsp:nvSpPr>
        <dsp:cNvPr id="0" name=""/>
        <dsp:cNvSpPr/>
      </dsp:nvSpPr>
      <dsp:spPr>
        <a:xfrm>
          <a:off x="0" y="1100442"/>
          <a:ext cx="7467600" cy="3142574"/>
        </a:xfrm>
        <a:prstGeom prst="rect">
          <a:avLst/>
        </a:prstGeom>
        <a:solidFill>
          <a:schemeClr val="bg1">
            <a:alpha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096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err="1" smtClean="0"/>
            <a:t>Nahal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Havarim</a:t>
          </a:r>
          <a:r>
            <a:rPr lang="en-US" sz="2400" kern="1200" dirty="0" smtClean="0"/>
            <a:t> – moonlight hike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Tel </a:t>
          </a:r>
          <a:r>
            <a:rPr lang="en-US" sz="2400" kern="1200" dirty="0" err="1" smtClean="0"/>
            <a:t>Sheva</a:t>
          </a:r>
          <a:r>
            <a:rPr lang="en-US" sz="2400" kern="1200" dirty="0" smtClean="0"/>
            <a:t> – archeological site and desert farms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Beit </a:t>
          </a:r>
          <a:r>
            <a:rPr lang="en-US" sz="2400" kern="1200" dirty="0" err="1" smtClean="0"/>
            <a:t>Guvrin</a:t>
          </a:r>
          <a:r>
            <a:rPr lang="en-US" sz="2400" kern="1200" dirty="0" smtClean="0"/>
            <a:t> – ropes, rock, and cave climbing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err="1" smtClean="0"/>
            <a:t>Ilan</a:t>
          </a:r>
          <a:r>
            <a:rPr lang="en-US" sz="2400" kern="1200" dirty="0" smtClean="0"/>
            <a:t> Ramon Center – BGU’s planetarium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Northern Israel – hiking/swimming in the </a:t>
          </a:r>
          <a:r>
            <a:rPr lang="en-US" sz="2400" kern="1200" dirty="0" err="1" smtClean="0"/>
            <a:t>Kinneret</a:t>
          </a:r>
          <a:r>
            <a:rPr lang="en-US" sz="2400" kern="1200" dirty="0" smtClean="0"/>
            <a:t> (Sea of Galilee)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err="1" smtClean="0"/>
            <a:t>Fura</a:t>
          </a:r>
          <a:r>
            <a:rPr lang="en-US" sz="2400" kern="1200" dirty="0" smtClean="0"/>
            <a:t> Reserve – to see annual wildflowers in bloom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err="1" smtClean="0"/>
            <a:t>Machtesh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Gadol</a:t>
          </a:r>
          <a:r>
            <a:rPr lang="en-US" sz="2400" kern="1200" dirty="0" smtClean="0"/>
            <a:t> and </a:t>
          </a:r>
          <a:r>
            <a:rPr lang="en-US" sz="2400" kern="1200" dirty="0" err="1" smtClean="0"/>
            <a:t>Machtesh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Katan</a:t>
          </a:r>
          <a:r>
            <a:rPr lang="en-US" sz="2400" kern="1200" dirty="0" smtClean="0"/>
            <a:t> (craters) – hiking</a:t>
          </a:r>
          <a:endParaRPr lang="en-US" sz="2400" kern="1200" dirty="0"/>
        </a:p>
      </dsp:txBody>
      <dsp:txXfrm>
        <a:off x="0" y="1100442"/>
        <a:ext cx="7467600" cy="31425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27BFB-0525-4186-AA03-77E5DEBE74D9}">
      <dsp:nvSpPr>
        <dsp:cNvPr id="0" name=""/>
        <dsp:cNvSpPr/>
      </dsp:nvSpPr>
      <dsp:spPr>
        <a:xfrm>
          <a:off x="0" y="289950"/>
          <a:ext cx="4419600" cy="1292850"/>
        </a:xfrm>
        <a:prstGeom prst="roundRect">
          <a:avLst/>
        </a:prstGeom>
        <a:solidFill>
          <a:schemeClr val="accent6"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Fall semester: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April 15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63112" y="353062"/>
        <a:ext cx="4293376" cy="1166626"/>
      </dsp:txXfrm>
    </dsp:sp>
    <dsp:sp modelId="{A9D03073-19F0-4668-9B83-CD06E3F20BA5}">
      <dsp:nvSpPr>
        <dsp:cNvPr id="0" name=""/>
        <dsp:cNvSpPr/>
      </dsp:nvSpPr>
      <dsp:spPr>
        <a:xfrm>
          <a:off x="0" y="1770000"/>
          <a:ext cx="4419600" cy="1292850"/>
        </a:xfrm>
        <a:prstGeom prst="roundRect">
          <a:avLst/>
        </a:prstGeom>
        <a:solidFill>
          <a:schemeClr val="accent6"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Spring semester: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October </a:t>
          </a:r>
          <a:r>
            <a:rPr lang="en-US" sz="2800" kern="1200" dirty="0" smtClean="0">
              <a:solidFill>
                <a:schemeClr val="tx1"/>
              </a:solidFill>
            </a:rPr>
            <a:t>15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63112" y="1833112"/>
        <a:ext cx="4293376" cy="1166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03BDD-B8C0-4E6F-B781-2885CEF50873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B7224-D247-45CF-AD23-6E9666901C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33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7224-D247-45CF-AD23-6E9666901CA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69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Covers approx. half of</a:t>
            </a:r>
            <a:r>
              <a:rPr lang="en-US" baseline="0" dirty="0" smtClean="0"/>
              <a:t> overall program costs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7224-D247-45CF-AD23-6E9666901CA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06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A6EED-D845-4C7D-B514-298D883A47A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27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A6EED-D845-4C7D-B514-298D883A47A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85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smtClean="0"/>
              <a:t>Serve</a:t>
            </a:r>
            <a:r>
              <a:rPr lang="en-US" baseline="0" dirty="0" smtClean="0"/>
              <a:t> as ambassador </a:t>
            </a:r>
            <a:r>
              <a:rPr lang="en-US" dirty="0" smtClean="0">
                <a:latin typeface="MetaOT-Normal" pitchFamily="50" charset="0"/>
              </a:rPr>
              <a:t>through presentations and recruitment events, as requested by QC Office of Global Education Initiatives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7224-D247-45CF-AD23-6E9666901CA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79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04800" y="0"/>
            <a:ext cx="152400" cy="6858000"/>
          </a:xfrm>
          <a:prstGeom prst="rect">
            <a:avLst/>
          </a:prstGeom>
          <a:solidFill>
            <a:srgbClr val="72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533400" y="0"/>
            <a:ext cx="45719" cy="6858000"/>
          </a:xfrm>
          <a:prstGeom prst="rect">
            <a:avLst/>
          </a:prstGeom>
          <a:solidFill>
            <a:srgbClr val="72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495800" y="1981200"/>
            <a:ext cx="152400" cy="9144000"/>
          </a:xfrm>
          <a:prstGeom prst="rect">
            <a:avLst/>
          </a:prstGeom>
          <a:solidFill>
            <a:srgbClr val="F3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 rot="5400000">
            <a:off x="4549141" y="1805941"/>
            <a:ext cx="45719" cy="9143998"/>
          </a:xfrm>
          <a:prstGeom prst="rect">
            <a:avLst/>
          </a:prstGeom>
          <a:solidFill>
            <a:srgbClr val="F3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B31D-8392-41C9-BFCC-FBB9CC06B3AB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EA8F-2327-4564-8283-0D6F7C385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B31D-8392-41C9-BFCC-FBB9CC06B3AB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EA8F-2327-4564-8283-0D6F7C385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E301-AA6F-472C-9B8C-DA976E1ECBF2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D6B6-EFB2-4BBB-A91A-0E5A964721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81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2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E301-AA6F-472C-9B8C-DA976E1ECBF2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D6B6-EFB2-4BBB-A91A-0E5A964721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9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E301-AA6F-472C-9B8C-DA976E1ECBF2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D6B6-EFB2-4BBB-A91A-0E5A964721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5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2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E301-AA6F-472C-9B8C-DA976E1ECBF2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D6B6-EFB2-4BBB-A91A-0E5A964721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7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E301-AA6F-472C-9B8C-DA976E1ECBF2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D6B6-EFB2-4BBB-A91A-0E5A964721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E301-AA6F-472C-9B8C-DA976E1ECBF2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D6B6-EFB2-4BBB-A91A-0E5A964721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40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E301-AA6F-472C-9B8C-DA976E1ECBF2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D6B6-EFB2-4BBB-A91A-0E5A964721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67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E301-AA6F-472C-9B8C-DA976E1ECBF2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D6B6-EFB2-4BBB-A91A-0E5A964721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2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3" name="Picture 12" descr="OSP2011colo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67400" y="6096000"/>
            <a:ext cx="1574819" cy="535615"/>
          </a:xfrm>
          <a:prstGeom prst="rect">
            <a:avLst/>
          </a:prstGeom>
        </p:spPr>
      </p:pic>
      <p:pic>
        <p:nvPicPr>
          <p:cNvPr id="14" name="Picture 13" descr="QueensColle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54310" y="6172200"/>
            <a:ext cx="1261090" cy="41080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478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E301-AA6F-472C-9B8C-DA976E1ECBF2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D6B6-EFB2-4BBB-A91A-0E5A964721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47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E301-AA6F-472C-9B8C-DA976E1ECBF2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D6B6-EFB2-4BBB-A91A-0E5A964721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73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E301-AA6F-472C-9B8C-DA976E1ECBF2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D6B6-EFB2-4BBB-A91A-0E5A964721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E301-AA6F-472C-9B8C-DA976E1ECBF2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D6B6-EFB2-4BBB-A91A-0E5A964721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7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E301-AA6F-472C-9B8C-DA976E1ECBF2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D6B6-EFB2-4BBB-A91A-0E5A964721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2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04800" y="0"/>
            <a:ext cx="152400" cy="6858000"/>
          </a:xfrm>
          <a:prstGeom prst="rect">
            <a:avLst/>
          </a:prstGeom>
          <a:solidFill>
            <a:srgbClr val="72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33400" y="0"/>
            <a:ext cx="45719" cy="6858000"/>
          </a:xfrm>
          <a:prstGeom prst="rect">
            <a:avLst/>
          </a:prstGeom>
          <a:solidFill>
            <a:srgbClr val="72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 rot="16200000">
            <a:off x="2781300" y="3695700"/>
            <a:ext cx="152400" cy="5715000"/>
          </a:xfrm>
          <a:prstGeom prst="rect">
            <a:avLst/>
          </a:prstGeom>
          <a:solidFill>
            <a:srgbClr val="F3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 rot="5400000">
            <a:off x="2834633" y="3520441"/>
            <a:ext cx="45719" cy="5714999"/>
          </a:xfrm>
          <a:prstGeom prst="rect">
            <a:avLst/>
          </a:prstGeom>
          <a:solidFill>
            <a:srgbClr val="F3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OSP2011colo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67400" y="6096000"/>
            <a:ext cx="1574819" cy="535615"/>
          </a:xfrm>
          <a:prstGeom prst="rect">
            <a:avLst/>
          </a:prstGeom>
        </p:spPr>
      </p:pic>
      <p:pic>
        <p:nvPicPr>
          <p:cNvPr id="22" name="Picture 21" descr="QueensColle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54310" y="6172200"/>
            <a:ext cx="1261090" cy="4108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304800" y="0"/>
            <a:ext cx="152400" cy="6858000"/>
          </a:xfrm>
          <a:prstGeom prst="rect">
            <a:avLst/>
          </a:prstGeom>
          <a:solidFill>
            <a:srgbClr val="72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33400" y="0"/>
            <a:ext cx="45719" cy="6858000"/>
          </a:xfrm>
          <a:prstGeom prst="rect">
            <a:avLst/>
          </a:prstGeom>
          <a:solidFill>
            <a:srgbClr val="72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 rot="16200000">
            <a:off x="2781300" y="3695700"/>
            <a:ext cx="152400" cy="5715000"/>
          </a:xfrm>
          <a:prstGeom prst="rect">
            <a:avLst/>
          </a:prstGeom>
          <a:solidFill>
            <a:srgbClr val="F3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 rot="5400000">
            <a:off x="2834633" y="3520441"/>
            <a:ext cx="45719" cy="5714999"/>
          </a:xfrm>
          <a:prstGeom prst="rect">
            <a:avLst/>
          </a:prstGeom>
          <a:solidFill>
            <a:srgbClr val="F3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OSP2011colo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67400" y="6096000"/>
            <a:ext cx="1574819" cy="535615"/>
          </a:xfrm>
          <a:prstGeom prst="rect">
            <a:avLst/>
          </a:prstGeom>
        </p:spPr>
      </p:pic>
      <p:pic>
        <p:nvPicPr>
          <p:cNvPr id="22" name="Picture 21" descr="QueensColle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54310" y="6172200"/>
            <a:ext cx="1261090" cy="4108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304800" y="0"/>
            <a:ext cx="152400" cy="6858000"/>
          </a:xfrm>
          <a:prstGeom prst="rect">
            <a:avLst/>
          </a:prstGeom>
          <a:solidFill>
            <a:srgbClr val="72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533400" y="0"/>
            <a:ext cx="45719" cy="6858000"/>
          </a:xfrm>
          <a:prstGeom prst="rect">
            <a:avLst/>
          </a:prstGeom>
          <a:solidFill>
            <a:srgbClr val="72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 rot="16200000">
            <a:off x="2781300" y="3695700"/>
            <a:ext cx="152400" cy="5715000"/>
          </a:xfrm>
          <a:prstGeom prst="rect">
            <a:avLst/>
          </a:prstGeom>
          <a:solidFill>
            <a:srgbClr val="F3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2834633" y="3520441"/>
            <a:ext cx="45719" cy="5714999"/>
          </a:xfrm>
          <a:prstGeom prst="rect">
            <a:avLst/>
          </a:prstGeom>
          <a:solidFill>
            <a:srgbClr val="F3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OSP2011colo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67400" y="6096000"/>
            <a:ext cx="1574819" cy="535615"/>
          </a:xfrm>
          <a:prstGeom prst="rect">
            <a:avLst/>
          </a:prstGeom>
        </p:spPr>
      </p:pic>
      <p:pic>
        <p:nvPicPr>
          <p:cNvPr id="30" name="Picture 29" descr="QueensColle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54310" y="6172200"/>
            <a:ext cx="1261090" cy="4108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04800" y="0"/>
            <a:ext cx="152400" cy="6858000"/>
          </a:xfrm>
          <a:prstGeom prst="rect">
            <a:avLst/>
          </a:prstGeom>
          <a:solidFill>
            <a:srgbClr val="72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33400" y="0"/>
            <a:ext cx="45719" cy="6858000"/>
          </a:xfrm>
          <a:prstGeom prst="rect">
            <a:avLst/>
          </a:prstGeom>
          <a:solidFill>
            <a:srgbClr val="72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2781300" y="3695700"/>
            <a:ext cx="152400" cy="5715000"/>
          </a:xfrm>
          <a:prstGeom prst="rect">
            <a:avLst/>
          </a:prstGeom>
          <a:solidFill>
            <a:srgbClr val="F3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 rot="5400000">
            <a:off x="2834633" y="3520441"/>
            <a:ext cx="45719" cy="5714999"/>
          </a:xfrm>
          <a:prstGeom prst="rect">
            <a:avLst/>
          </a:prstGeom>
          <a:solidFill>
            <a:srgbClr val="F3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OSP2011colo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67400" y="6096000"/>
            <a:ext cx="1574819" cy="535615"/>
          </a:xfrm>
          <a:prstGeom prst="rect">
            <a:avLst/>
          </a:prstGeom>
        </p:spPr>
      </p:pic>
      <p:pic>
        <p:nvPicPr>
          <p:cNvPr id="18" name="Picture 17" descr="QueensColle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54310" y="6172200"/>
            <a:ext cx="1261090" cy="4108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9F5AB31D-8392-41C9-BFCC-FBB9CC06B3AB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44EA8F-2327-4564-8283-0D6F7C3851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04800" y="0"/>
            <a:ext cx="152400" cy="6858000"/>
          </a:xfrm>
          <a:prstGeom prst="rect">
            <a:avLst/>
          </a:prstGeom>
          <a:solidFill>
            <a:srgbClr val="DD4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533400" y="0"/>
            <a:ext cx="45719" cy="6858000"/>
          </a:xfrm>
          <a:prstGeom prst="rect">
            <a:avLst/>
          </a:prstGeom>
          <a:solidFill>
            <a:srgbClr val="DD4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rot="16200000">
            <a:off x="4495800" y="1981200"/>
            <a:ext cx="152400" cy="9144000"/>
          </a:xfrm>
          <a:prstGeom prst="rect">
            <a:avLst/>
          </a:prstGeom>
          <a:solidFill>
            <a:srgbClr val="DD4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rot="5400000">
            <a:off x="4549141" y="1805941"/>
            <a:ext cx="45719" cy="9143998"/>
          </a:xfrm>
          <a:prstGeom prst="rect">
            <a:avLst/>
          </a:prstGeom>
          <a:solidFill>
            <a:srgbClr val="DD4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9F5AB31D-8392-41C9-BFCC-FBB9CC06B3AB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44EA8F-2327-4564-8283-0D6F7C385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AB31D-8392-41C9-BFCC-FBB9CC06B3AB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EA8F-2327-4564-8283-0D6F7C385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57200"/>
            <a:ext cx="9153144" cy="768096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EE301-AA6F-472C-9B8C-DA976E1ECBF2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CD6B6-EFB2-4BBB-A91A-0E5A964721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t="16246" b="25610"/>
          <a:stretch/>
        </p:blipFill>
        <p:spPr>
          <a:xfrm>
            <a:off x="4777303" y="6184197"/>
            <a:ext cx="1998804" cy="63373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478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QueensCollege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999014" y="6190972"/>
            <a:ext cx="1662386" cy="54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gustudyabroad.org/" TargetMode="External"/><Relationship Id="rId4" Type="http://schemas.openxmlformats.org/officeDocument/2006/relationships/hyperlink" Target="http://www.facebook.com/BGU.OSP" TargetMode="External"/><Relationship Id="rId5" Type="http://schemas.openxmlformats.org/officeDocument/2006/relationships/hyperlink" Target="http://twitter.com/bgu_osp" TargetMode="External"/><Relationship Id="rId6" Type="http://schemas.openxmlformats.org/officeDocument/2006/relationships/hyperlink" Target="http://instagram.com/bgu_osp/" TargetMode="External"/><Relationship Id="rId7" Type="http://schemas.openxmlformats.org/officeDocument/2006/relationships/hyperlink" Target="mailto:osp@bgustudyabroad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04" b="4477"/>
          <a:stretch/>
        </p:blipFill>
        <p:spPr>
          <a:xfrm>
            <a:off x="0" y="450937"/>
            <a:ext cx="9144000" cy="5645063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ctrTitle"/>
          </p:nvPr>
        </p:nvSpPr>
        <p:spPr>
          <a:xfrm>
            <a:off x="685800" y="1292784"/>
            <a:ext cx="7772400" cy="1470025"/>
          </a:xfrm>
          <a:prstGeom prst="rect">
            <a:avLst/>
          </a:prstGeom>
          <a:solidFill>
            <a:schemeClr val="accent6">
              <a:alpha val="75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a typeface="Verdana" panose="020B0604030504040204" pitchFamily="34" charset="0"/>
                <a:cs typeface="Aharoni" panose="02010803020104030203" pitchFamily="2" charset="-79"/>
              </a:rPr>
              <a:t>Queens College &amp; Ben-Gurion University of the Negev</a:t>
            </a:r>
            <a:endParaRPr lang="en-US" sz="4000" b="1" dirty="0">
              <a:solidFill>
                <a:schemeClr val="bg1"/>
              </a:solidFill>
              <a:ea typeface="Verdan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itle 1"/>
          <p:cNvSpPr txBox="1"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295400"/>
          </a:xfrm>
          <a:prstGeom prst="rect">
            <a:avLst/>
          </a:prstGeom>
          <a:solidFill>
            <a:schemeClr val="accent6">
              <a:alpha val="75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a typeface="Verdana" panose="020B0604030504040204" pitchFamily="34" charset="0"/>
                <a:cs typeface="Aharoni" panose="02010803020104030203" pitchFamily="2" charset="-79"/>
              </a:rPr>
              <a:t>Semester Abroad Fellowship</a:t>
            </a:r>
          </a:p>
          <a:p>
            <a:r>
              <a:rPr lang="en-US" sz="2400" b="1" i="1" dirty="0" smtClean="0">
                <a:solidFill>
                  <a:schemeClr val="bg1"/>
                </a:solidFill>
                <a:ea typeface="Verdana" panose="020B0604030504040204" pitchFamily="34" charset="0"/>
                <a:cs typeface="Aharoni" panose="02010803020104030203" pitchFamily="2" charset="-79"/>
              </a:rPr>
              <a:t>For people who care</a:t>
            </a:r>
            <a:endParaRPr lang="en-US" sz="2400" b="1" i="1" dirty="0">
              <a:solidFill>
                <a:schemeClr val="bg1"/>
              </a:solidFill>
              <a:ea typeface="Verdana" panose="020B0604030504040204" pitchFamily="34" charset="0"/>
              <a:cs typeface="Aharoni" panose="02010803020104030203" pitchFamily="2" charset="-79"/>
            </a:endParaRPr>
          </a:p>
        </p:txBody>
      </p:sp>
      <p:pic>
        <p:nvPicPr>
          <p:cNvPr id="10" name="Picture 9" descr="OSP2011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96000"/>
            <a:ext cx="2156647" cy="733502"/>
          </a:xfrm>
          <a:prstGeom prst="rect">
            <a:avLst/>
          </a:prstGeom>
        </p:spPr>
      </p:pic>
      <p:pic>
        <p:nvPicPr>
          <p:cNvPr id="11" name="Picture 10" descr="QueensColle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92320" y="6088117"/>
            <a:ext cx="2251680" cy="7335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478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4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8" b="3562"/>
          <a:stretch/>
        </p:blipFill>
        <p:spPr>
          <a:xfrm>
            <a:off x="0" y="381000"/>
            <a:ext cx="9144000" cy="5630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219200"/>
          </a:xfrm>
          <a:solidFill>
            <a:schemeClr val="bg1">
              <a:lumMod val="95000"/>
              <a:alpha val="75000"/>
            </a:schemeClr>
          </a:solidFill>
        </p:spPr>
        <p:txBody>
          <a:bodyPr>
            <a:noAutofit/>
          </a:bodyPr>
          <a:lstStyle/>
          <a:p>
            <a:pPr marL="0" indent="0"/>
            <a:r>
              <a:rPr lang="en-US" sz="4000" b="1" dirty="0" smtClean="0"/>
              <a:t>Sustainable </a:t>
            </a:r>
            <a:r>
              <a:rPr lang="en-US" sz="4000" b="1" dirty="0"/>
              <a:t>Development </a:t>
            </a:r>
            <a:r>
              <a:rPr lang="en-US" sz="4000" b="1" dirty="0" smtClean="0"/>
              <a:t>&amp;</a:t>
            </a:r>
            <a:br>
              <a:rPr lang="en-US" sz="4000" b="1" dirty="0" smtClean="0"/>
            </a:br>
            <a:r>
              <a:rPr lang="en-US" sz="4000" b="1" dirty="0" smtClean="0"/>
              <a:t>Environment Track</a:t>
            </a:r>
            <a:endParaRPr lang="en-US" sz="4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50562892"/>
              </p:ext>
            </p:extLst>
          </p:nvPr>
        </p:nvGraphicFramePr>
        <p:xfrm>
          <a:off x="381000" y="1447800"/>
          <a:ext cx="8382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75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3"/>
          <a:stretch/>
        </p:blipFill>
        <p:spPr>
          <a:xfrm>
            <a:off x="0" y="381000"/>
            <a:ext cx="9144000" cy="56200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036638"/>
          </a:xfrm>
          <a:solidFill>
            <a:schemeClr val="bg1">
              <a:lumMod val="95000"/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Academic Research Internships </a:t>
            </a:r>
            <a:endParaRPr lang="en-US" sz="4000" b="1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075539"/>
              </p:ext>
            </p:extLst>
          </p:nvPr>
        </p:nvGraphicFramePr>
        <p:xfrm>
          <a:off x="457200" y="1219200"/>
          <a:ext cx="822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906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4"/>
          <a:stretch/>
        </p:blipFill>
        <p:spPr>
          <a:xfrm>
            <a:off x="0" y="381000"/>
            <a:ext cx="9144000" cy="5645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036638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Volunteering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53279569"/>
              </p:ext>
            </p:extLst>
          </p:nvPr>
        </p:nvGraphicFramePr>
        <p:xfrm>
          <a:off x="914400" y="1981200"/>
          <a:ext cx="7620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4832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1" b="5309"/>
          <a:stretch/>
        </p:blipFill>
        <p:spPr>
          <a:xfrm>
            <a:off x="0" y="381000"/>
            <a:ext cx="9144000" cy="5630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036638"/>
          </a:xfrm>
          <a:solidFill>
            <a:schemeClr val="bg1">
              <a:lumMod val="95000"/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OSP Trips &amp; Activities</a:t>
            </a:r>
            <a:endParaRPr lang="en-US" sz="40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77728966"/>
              </p:ext>
            </p:extLst>
          </p:nvPr>
        </p:nvGraphicFramePr>
        <p:xfrm>
          <a:off x="838200" y="1417638"/>
          <a:ext cx="7467600" cy="4792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3245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9" b="2192"/>
          <a:stretch/>
        </p:blipFill>
        <p:spPr>
          <a:xfrm>
            <a:off x="0" y="351773"/>
            <a:ext cx="9144000" cy="5668027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351772"/>
            <a:ext cx="9144000" cy="1065865"/>
          </a:xfrm>
          <a:solidFill>
            <a:schemeClr val="bg1">
              <a:lumMod val="95000"/>
              <a:alpha val="71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Housing</a:t>
            </a:r>
            <a:endParaRPr lang="en-US" sz="40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96866" y="2701646"/>
            <a:ext cx="8153400" cy="2514600"/>
          </a:xfrm>
          <a:solidFill>
            <a:schemeClr val="bg1">
              <a:lumMod val="95000"/>
              <a:alpha val="75000"/>
            </a:schemeClr>
          </a:solidFill>
        </p:spPr>
        <p:txBody>
          <a:bodyPr tIns="182880">
            <a:normAutofit/>
          </a:bodyPr>
          <a:lstStyle/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sz="2400" dirty="0" smtClean="0"/>
              <a:t>Furnished single bedrooms in three- or four-person apartments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sz="2400" dirty="0" smtClean="0"/>
              <a:t>Two-minute walk from campus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sz="2400" dirty="0" smtClean="0"/>
              <a:t>Dormitory complex features: mini-market, laundry facilities, 24-hour computer labs, music room, student lounges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6185" y="1981199"/>
            <a:ext cx="8055178" cy="671580"/>
            <a:chOff x="109420" y="19289"/>
            <a:chExt cx="8229600" cy="671580"/>
          </a:xfrm>
        </p:grpSpPr>
        <p:sp>
          <p:nvSpPr>
            <p:cNvPr id="8" name="Rounded Rectangle 7"/>
            <p:cNvSpPr/>
            <p:nvPr/>
          </p:nvSpPr>
          <p:spPr>
            <a:xfrm>
              <a:off x="109420" y="19289"/>
              <a:ext cx="8229600" cy="671580"/>
            </a:xfrm>
            <a:prstGeom prst="roundRect">
              <a:avLst/>
            </a:prstGeom>
            <a:solidFill>
              <a:schemeClr val="accent6">
                <a:alpha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109420" y="68156"/>
              <a:ext cx="8087396" cy="60601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Live in BGU dormitories with Israeli students!</a:t>
              </a:r>
              <a:endParaRPr lang="en-US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38580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24000" r="-24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60438"/>
          </a:xfrm>
          <a:solidFill>
            <a:schemeClr val="bg1">
              <a:alpha val="67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Fellowship</a:t>
            </a:r>
            <a:r>
              <a:rPr lang="en-US" sz="4000" dirty="0" smtClean="0">
                <a:cs typeface="Arial" pitchFamily="34" charset="0"/>
              </a:rPr>
              <a:t> </a:t>
            </a:r>
            <a:r>
              <a:rPr lang="en-US" sz="4000" b="1" dirty="0">
                <a:solidFill>
                  <a:schemeClr val="tx1">
                    <a:lumMod val="90000"/>
                    <a:lumOff val="1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Criteria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5176" y="2535621"/>
            <a:ext cx="8186879" cy="1107996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itchFamily="34" charset="0"/>
              </a:rPr>
              <a:t>Minimum GPA of 3.5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itchFamily="34" charset="0"/>
              </a:rPr>
              <a:t>Two letters of recommendation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itchFamily="34" charset="0"/>
              </a:rPr>
              <a:t>A 2-3 page essay on why you’d like to study at BGU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3815" y="3886440"/>
            <a:ext cx="8229600" cy="875160"/>
            <a:chOff x="0" y="35481"/>
            <a:chExt cx="8229600" cy="875160"/>
          </a:xfrm>
          <a:solidFill>
            <a:schemeClr val="accent6">
              <a:alpha val="75000"/>
            </a:schemeClr>
          </a:solidFill>
        </p:grpSpPr>
        <p:sp>
          <p:nvSpPr>
            <p:cNvPr id="5" name="Rounded Rectangle 4"/>
            <p:cNvSpPr/>
            <p:nvPr/>
          </p:nvSpPr>
          <p:spPr>
            <a:xfrm>
              <a:off x="0" y="35481"/>
              <a:ext cx="8229600" cy="875160"/>
            </a:xfrm>
            <a:prstGeom prst="roundRect">
              <a:avLst/>
            </a:prstGeom>
            <a:grpFill/>
            <a:ln>
              <a:solidFill>
                <a:schemeClr val="lt1">
                  <a:hueOff val="0"/>
                  <a:satOff val="0"/>
                  <a:lumOff val="0"/>
                  <a:alpha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42722" y="78203"/>
              <a:ext cx="8144156" cy="7897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 smtClean="0"/>
                <a:t>During and after the fellowship:</a:t>
              </a:r>
              <a:endParaRPr lang="en-US" sz="2200" b="1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7200" y="1528539"/>
            <a:ext cx="8229600" cy="875160"/>
            <a:chOff x="0" y="35481"/>
            <a:chExt cx="8229600" cy="875160"/>
          </a:xfrm>
          <a:solidFill>
            <a:schemeClr val="accent6">
              <a:alpha val="75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0" y="35481"/>
              <a:ext cx="8229600" cy="8751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9" name="Rounded Rectangle 4"/>
            <p:cNvSpPr/>
            <p:nvPr/>
          </p:nvSpPr>
          <p:spPr>
            <a:xfrm>
              <a:off x="42722" y="78203"/>
              <a:ext cx="8144156" cy="789716"/>
            </a:xfrm>
            <a:prstGeom prst="rect">
              <a:avLst/>
            </a:prstGeom>
            <a:solidFill>
              <a:schemeClr val="accent6">
                <a:alpha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 smtClean="0"/>
                <a:t>To apply:</a:t>
              </a:r>
              <a:endParaRPr lang="en-US" sz="2200" b="1" kern="1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62114" y="4879255"/>
            <a:ext cx="8229600" cy="1107996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itchFamily="34" charset="0"/>
              </a:rPr>
              <a:t>Keep </a:t>
            </a:r>
            <a:r>
              <a:rPr lang="en-US" sz="2200" dirty="0">
                <a:cs typeface="Arial" pitchFamily="34" charset="0"/>
              </a:rPr>
              <a:t>a blog of your experience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itchFamily="34" charset="0"/>
              </a:rPr>
              <a:t>Write </a:t>
            </a:r>
            <a:r>
              <a:rPr lang="en-US" sz="2200" dirty="0">
                <a:cs typeface="Arial" pitchFamily="34" charset="0"/>
              </a:rPr>
              <a:t>a formal </a:t>
            </a:r>
            <a:r>
              <a:rPr lang="en-US" sz="2200" dirty="0" smtClean="0">
                <a:cs typeface="Arial" pitchFamily="34" charset="0"/>
              </a:rPr>
              <a:t>thank-you </a:t>
            </a:r>
            <a:r>
              <a:rPr lang="en-US" sz="2200" dirty="0">
                <a:cs typeface="Arial" pitchFamily="34" charset="0"/>
              </a:rPr>
              <a:t>letter to donors upon return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itchFamily="34" charset="0"/>
              </a:rPr>
              <a:t>Serve </a:t>
            </a:r>
            <a:r>
              <a:rPr lang="en-US" sz="2200" dirty="0">
                <a:cs typeface="Arial" pitchFamily="34" charset="0"/>
              </a:rPr>
              <a:t>as </a:t>
            </a:r>
            <a:r>
              <a:rPr lang="en-US" sz="2200" dirty="0" smtClean="0">
                <a:cs typeface="Arial" pitchFamily="34" charset="0"/>
              </a:rPr>
              <a:t>ambassador </a:t>
            </a:r>
            <a:r>
              <a:rPr lang="en-US" sz="2200" dirty="0">
                <a:cs typeface="Arial" pitchFamily="34" charset="0"/>
              </a:rPr>
              <a:t>of the program upon returning to campus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4332" r="185" b="19818"/>
          <a:stretch/>
        </p:blipFill>
        <p:spPr>
          <a:xfrm>
            <a:off x="0" y="457200"/>
            <a:ext cx="9144000" cy="55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60438"/>
          </a:xfrm>
          <a:solidFill>
            <a:schemeClr val="bg1">
              <a:lumMod val="95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Application Deadlines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02848685"/>
              </p:ext>
            </p:extLst>
          </p:nvPr>
        </p:nvGraphicFramePr>
        <p:xfrm>
          <a:off x="0" y="1828800"/>
          <a:ext cx="4419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7413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6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1600200"/>
            <a:ext cx="8229600" cy="875160"/>
            <a:chOff x="0" y="35481"/>
            <a:chExt cx="8229600" cy="875160"/>
          </a:xfrm>
          <a:solidFill>
            <a:schemeClr val="accent6">
              <a:alpha val="75000"/>
            </a:schemeClr>
          </a:solidFill>
        </p:grpSpPr>
        <p:sp>
          <p:nvSpPr>
            <p:cNvPr id="3" name="Rounded Rectangle 2"/>
            <p:cNvSpPr/>
            <p:nvPr/>
          </p:nvSpPr>
          <p:spPr>
            <a:xfrm>
              <a:off x="0" y="35481"/>
              <a:ext cx="8229600" cy="875160"/>
            </a:xfrm>
            <a:prstGeom prst="roundRect">
              <a:avLst/>
            </a:prstGeom>
            <a:grpFill/>
            <a:ln>
              <a:solidFill>
                <a:schemeClr val="lt1">
                  <a:hueOff val="0"/>
                  <a:satOff val="0"/>
                  <a:lumOff val="0"/>
                  <a:alpha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" name="Rounded Rectangle 4"/>
            <p:cNvSpPr/>
            <p:nvPr/>
          </p:nvSpPr>
          <p:spPr>
            <a:xfrm>
              <a:off x="42722" y="78203"/>
              <a:ext cx="8144156" cy="789716"/>
            </a:xfrm>
            <a:prstGeom prst="rect">
              <a:avLst/>
            </a:prstGeom>
            <a:solidFill>
              <a:schemeClr val="accent6">
                <a:alpha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To apply, please email: </a:t>
              </a:r>
              <a:endParaRPr lang="en-US" sz="2400" b="1" kern="12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7200" y="2699963"/>
            <a:ext cx="8229600" cy="1538883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 smtClean="0">
                <a:cs typeface="Arial" pitchFamily="34" charset="0"/>
              </a:rPr>
              <a:t>Dr. Helen </a:t>
            </a:r>
            <a:r>
              <a:rPr lang="en-US" sz="2800" dirty="0" err="1" smtClean="0">
                <a:cs typeface="Arial" pitchFamily="34" charset="0"/>
              </a:rPr>
              <a:t>Gaudette</a:t>
            </a:r>
            <a:endParaRPr lang="en-US" sz="2800" dirty="0" smtClean="0"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800" i="1" dirty="0" smtClean="0">
                <a:cs typeface="Arial" pitchFamily="34" charset="0"/>
              </a:rPr>
              <a:t>Office of Global Education Initiatives  </a:t>
            </a:r>
          </a:p>
          <a:p>
            <a:pPr algn="ctr">
              <a:spcAft>
                <a:spcPts val="600"/>
              </a:spcAft>
            </a:pPr>
            <a:r>
              <a:rPr lang="en-US" sz="2800" b="1" dirty="0" err="1" smtClean="0">
                <a:cs typeface="Arial" pitchFamily="34" charset="0"/>
              </a:rPr>
              <a:t>Helen.Gaudette@qc.cuny.edu</a:t>
            </a:r>
            <a:endParaRPr lang="en-US" sz="2800" b="1" dirty="0"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60438"/>
          </a:xfrm>
          <a:solidFill>
            <a:schemeClr val="bg1">
              <a:alpha val="67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Application &amp; More Information</a:t>
            </a:r>
            <a:endParaRPr lang="en-US" sz="4000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6" b="11050"/>
          <a:stretch/>
        </p:blipFill>
        <p:spPr>
          <a:xfrm>
            <a:off x="0" y="450937"/>
            <a:ext cx="9144000" cy="5649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0936"/>
            <a:ext cx="9144000" cy="966701"/>
          </a:xfrm>
          <a:solidFill>
            <a:schemeClr val="bg1">
              <a:lumMod val="95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More about BGU &amp; the OSP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226017" y="1777706"/>
            <a:ext cx="8610600" cy="19812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Website: </a:t>
            </a:r>
            <a:r>
              <a:rPr lang="en-US" sz="2800" b="1" dirty="0">
                <a:solidFill>
                  <a:srgbClr val="367ED6"/>
                </a:solidFill>
                <a:hlinkClick r:id="rId3"/>
              </a:rPr>
              <a:t>www.bgustudyabroad.org</a:t>
            </a:r>
            <a:r>
              <a:rPr lang="en-US" sz="2800" b="1" dirty="0">
                <a:solidFill>
                  <a:srgbClr val="367ED6"/>
                </a:solidFill>
              </a:rPr>
              <a:t/>
            </a:r>
            <a:br>
              <a:rPr lang="en-US" sz="2800" b="1" dirty="0">
                <a:solidFill>
                  <a:srgbClr val="367ED6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Facebook: </a:t>
            </a:r>
            <a:r>
              <a:rPr lang="en-US" sz="2800" b="1" dirty="0">
                <a:solidFill>
                  <a:srgbClr val="367ED6"/>
                </a:solidFill>
                <a:hlinkClick r:id="rId4"/>
              </a:rPr>
              <a:t>http://www.facebook.com/BGU.OSP</a:t>
            </a:r>
            <a:r>
              <a:rPr lang="en-US" sz="2800" b="1" dirty="0">
                <a:solidFill>
                  <a:srgbClr val="367ED6"/>
                </a:solidFill>
              </a:rPr>
              <a:t/>
            </a:r>
            <a:br>
              <a:rPr lang="en-US" sz="2800" b="1" dirty="0">
                <a:solidFill>
                  <a:srgbClr val="367ED6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Twitter:</a:t>
            </a:r>
            <a:r>
              <a:rPr lang="en-US" sz="2800" b="1" dirty="0"/>
              <a:t> </a:t>
            </a:r>
            <a:r>
              <a:rPr lang="en-US" sz="2800" b="1" dirty="0">
                <a:hlinkClick r:id="rId5"/>
              </a:rPr>
              <a:t>http://twitter.com/bgu_osp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>
                <a:solidFill>
                  <a:schemeClr val="tx1"/>
                </a:solidFill>
              </a:rPr>
              <a:t>Instagram:</a:t>
            </a:r>
            <a:r>
              <a:rPr lang="en-US" sz="2800" b="1" dirty="0"/>
              <a:t> </a:t>
            </a:r>
            <a:r>
              <a:rPr lang="en-US" sz="2800" b="1" dirty="0">
                <a:hlinkClick r:id="rId6"/>
              </a:rPr>
              <a:t>http://instagram.com/bgu_osp/</a:t>
            </a:r>
            <a:r>
              <a:rPr lang="en-US" sz="2800" b="1" dirty="0"/>
              <a:t> 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017" y="4038600"/>
            <a:ext cx="8610600" cy="16764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2400" b="1" dirty="0">
                <a:solidFill>
                  <a:schemeClr val="tx1"/>
                </a:solidFill>
              </a:rPr>
              <a:t>American Associates, Ben-Gurion University of the Negev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New York Office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Phone: 1-800-632-2248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Email: </a:t>
            </a:r>
            <a:r>
              <a:rPr lang="en-US" sz="2000" dirty="0">
                <a:hlinkClick r:id="rId7"/>
              </a:rPr>
              <a:t>osp@bgustudyabroad.org</a:t>
            </a:r>
            <a:r>
              <a:rPr lang="en-US" sz="2000" dirty="0"/>
              <a:t> 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09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" b="1619"/>
          <a:stretch/>
        </p:blipFill>
        <p:spPr>
          <a:xfrm>
            <a:off x="0" y="457200"/>
            <a:ext cx="9144000" cy="5617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60438"/>
          </a:xfrm>
          <a:solidFill>
            <a:schemeClr val="bg1">
              <a:lumMod val="95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Ben-Gurion University of the Negev (BGU)</a:t>
            </a:r>
            <a:endParaRPr lang="en-US" sz="4000" b="1" dirty="0">
              <a:solidFill>
                <a:schemeClr val="tx1">
                  <a:lumMod val="90000"/>
                  <a:lumOff val="1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710176"/>
            <a:ext cx="8991600" cy="409342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#30 in QS World University Rankings, Top 50 Under 50 (2014)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#24 in UI </a:t>
            </a:r>
            <a:r>
              <a:rPr lang="en-US" sz="2800" dirty="0" err="1" smtClean="0"/>
              <a:t>GreenMetric</a:t>
            </a:r>
            <a:r>
              <a:rPr lang="en-US" sz="2800" dirty="0" smtClean="0"/>
              <a:t> World University Ranking (2014)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Consistently voted #1 university for student </a:t>
            </a:r>
            <a:r>
              <a:rPr lang="en-US" sz="2800" dirty="0"/>
              <a:t>experience by Israeli undergrads 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Diverse student population of roughly 20,000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New Advanced Technology Park adjacent to </a:t>
            </a:r>
            <a:r>
              <a:rPr lang="en-US" sz="2800" dirty="0" smtClean="0"/>
              <a:t>campus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1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2"/>
          <a:stretch/>
        </p:blipFill>
        <p:spPr>
          <a:xfrm>
            <a:off x="0" y="450938"/>
            <a:ext cx="9144000" cy="5618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0938"/>
            <a:ext cx="9144000" cy="966700"/>
          </a:xfrm>
          <a:solidFill>
            <a:schemeClr val="bg1">
              <a:lumMod val="95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Beer-</a:t>
            </a:r>
            <a:r>
              <a:rPr lang="en-US" sz="4000" b="1" dirty="0" err="1" smtClean="0"/>
              <a:t>Sheva</a:t>
            </a:r>
            <a:r>
              <a:rPr lang="en-US" sz="4000" b="1" dirty="0" smtClean="0"/>
              <a:t> &amp; the Negev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1447800"/>
            <a:ext cx="8972811" cy="4524315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Israel’s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largest city and one of the oldest in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Israel’s Silicon Valley and cyber security capital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Named one of the world’s seven “cities of tomorrow</a:t>
            </a:r>
            <a:r>
              <a:rPr lang="en-US" sz="2800" dirty="0"/>
              <a:t>” (</a:t>
            </a:r>
            <a:r>
              <a:rPr lang="en-US" sz="2800" i="1" dirty="0"/>
              <a:t>Global Technology Emerging </a:t>
            </a:r>
            <a:r>
              <a:rPr lang="en-US" sz="2800" i="1" dirty="0" smtClean="0"/>
              <a:t>Markets</a:t>
            </a:r>
            <a:r>
              <a:rPr lang="en-US" sz="2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Negev Desert was recently named the #2 tourist destination in the world by </a:t>
            </a:r>
            <a:r>
              <a:rPr lang="en-US" sz="2800" i="1" dirty="0" smtClean="0"/>
              <a:t>Lonely Planet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Conveniently located to see the rest of Israel, with an on-campus train to Tel Aviv (45-60 minute trip)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35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90600"/>
          </a:xfrm>
          <a:solidFill>
            <a:schemeClr val="bg1">
              <a:alpha val="67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Semester </a:t>
            </a:r>
            <a:r>
              <a:rPr lang="en-US" sz="4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Abroad Fellowship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514600"/>
            <a:ext cx="8686800" cy="221599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  <a:cs typeface="Arial" pitchFamily="34" charset="0"/>
              </a:rPr>
              <a:t>Awarded to one outstanding QC student for Fall or Spring </a:t>
            </a:r>
            <a:r>
              <a:rPr lang="en-US" sz="2800" dirty="0" smtClean="0">
                <a:latin typeface="+mj-lt"/>
                <a:cs typeface="Arial" pitchFamily="34" charset="0"/>
              </a:rPr>
              <a:t>2016 </a:t>
            </a:r>
            <a:r>
              <a:rPr lang="en-US" sz="2800" dirty="0" smtClean="0">
                <a:latin typeface="+mj-lt"/>
                <a:cs typeface="Arial" pitchFamily="34" charset="0"/>
              </a:rPr>
              <a:t>semester</a:t>
            </a:r>
          </a:p>
          <a:p>
            <a:pPr>
              <a:spcAft>
                <a:spcPts val="600"/>
              </a:spcAft>
            </a:pPr>
            <a:endParaRPr lang="en-US" sz="1600" dirty="0" smtClean="0">
              <a:latin typeface="+mj-lt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  <a:cs typeface="Arial" pitchFamily="34" charset="0"/>
              </a:rPr>
              <a:t>Grant of $5,000 applied to tuition and other expenses, covering roughly 1/3 of the total program cost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82"/>
          <a:stretch/>
        </p:blipFill>
        <p:spPr>
          <a:xfrm>
            <a:off x="0" y="457200"/>
            <a:ext cx="9144000" cy="5617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60438"/>
          </a:xfrm>
          <a:solidFill>
            <a:schemeClr val="bg1">
              <a:lumMod val="95000"/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Overseas Student Program (OSP)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5594" y="2209800"/>
            <a:ext cx="8972811" cy="329320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Take four </a:t>
            </a:r>
            <a:r>
              <a:rPr lang="en-US" sz="2800" b="1" dirty="0"/>
              <a:t>courses taught in </a:t>
            </a:r>
            <a:r>
              <a:rPr lang="en-US" sz="2800" b="1" dirty="0" smtClean="0"/>
              <a:t>English </a:t>
            </a:r>
            <a:r>
              <a:rPr lang="en-US" sz="2800" dirty="0" smtClean="0"/>
              <a:t>per semester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Learn </a:t>
            </a:r>
            <a:r>
              <a:rPr lang="en-US" sz="2800" b="1" dirty="0" smtClean="0"/>
              <a:t>Hebrew language </a:t>
            </a:r>
            <a:r>
              <a:rPr lang="en-US" sz="2800" dirty="0" smtClean="0"/>
              <a:t>in an intensive </a:t>
            </a:r>
            <a:r>
              <a:rPr lang="en-US" sz="2800" i="1" dirty="0" err="1" smtClean="0"/>
              <a:t>ulpan</a:t>
            </a:r>
            <a:endParaRPr lang="en-US" sz="28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Enroll in a </a:t>
            </a:r>
            <a:r>
              <a:rPr lang="en-US" sz="2800" b="1" dirty="0" smtClean="0"/>
              <a:t>specialized track: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Entrepreneurship &amp; Innovation (Spring)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Global Health (Spring)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Israel Studies (Fall)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Sustainable Development &amp; Environment (Fall)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Participate in </a:t>
            </a:r>
            <a:r>
              <a:rPr lang="en-US" sz="2800" b="1" dirty="0" smtClean="0"/>
              <a:t>volunteer service or a research internship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635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>
          <a:xfrm>
            <a:off x="0" y="381000"/>
            <a:ext cx="9144000" cy="5630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036638"/>
          </a:xfrm>
          <a:solidFill>
            <a:schemeClr val="bg1">
              <a:lumMod val="95000"/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Diverse Study Options</a:t>
            </a:r>
            <a:endParaRPr lang="en-US" sz="4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5594" y="1828800"/>
            <a:ext cx="8972811" cy="397031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Anthropology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Business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Environmental Sciences/Studies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Health Sciences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Hebrew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History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Middle Eastern Studies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Religious Studies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Sociology</a:t>
            </a:r>
            <a:endParaRPr lang="en-US" sz="2800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5715000" y="2700924"/>
            <a:ext cx="3200400" cy="99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i="1" dirty="0" smtClean="0"/>
              <a:t>*Students </a:t>
            </a:r>
            <a:r>
              <a:rPr lang="en-US" sz="2000" i="1" dirty="0"/>
              <a:t>who speak Hebrew may enroll in BGU classes offered in Hebrew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50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7"/>
          <a:stretch/>
        </p:blipFill>
        <p:spPr>
          <a:xfrm>
            <a:off x="0" y="381000"/>
            <a:ext cx="9144000" cy="5645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036638"/>
          </a:xfrm>
          <a:solidFill>
            <a:schemeClr val="bg1">
              <a:lumMod val="95000"/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Entrepreneurship &amp; Innovation Track</a:t>
            </a:r>
            <a:endParaRPr lang="en-US" sz="40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1219200"/>
            <a:ext cx="8229600" cy="4754563"/>
            <a:chOff x="457200" y="1295400"/>
            <a:chExt cx="8229600" cy="4754563"/>
          </a:xfrm>
          <a:noFill/>
        </p:grpSpPr>
        <p:sp>
          <p:nvSpPr>
            <p:cNvPr id="6" name="Rectangle 5"/>
            <p:cNvSpPr/>
            <p:nvPr/>
          </p:nvSpPr>
          <p:spPr>
            <a:xfrm>
              <a:off x="457200" y="1295400"/>
              <a:ext cx="8229600" cy="4754563"/>
            </a:xfrm>
            <a:prstGeom prst="rect">
              <a:avLst/>
            </a:prstGeom>
            <a:grpFill/>
          </p:spPr>
        </p:sp>
        <p:sp>
          <p:nvSpPr>
            <p:cNvPr id="7" name="Freeform 6"/>
            <p:cNvSpPr/>
            <p:nvPr/>
          </p:nvSpPr>
          <p:spPr>
            <a:xfrm>
              <a:off x="457200" y="1676400"/>
              <a:ext cx="8229600" cy="1034280"/>
            </a:xfrm>
            <a:custGeom>
              <a:avLst/>
              <a:gdLst>
                <a:gd name="connsiteX0" fmla="*/ 0 w 8229600"/>
                <a:gd name="connsiteY0" fmla="*/ 172383 h 1034280"/>
                <a:gd name="connsiteX1" fmla="*/ 172383 w 8229600"/>
                <a:gd name="connsiteY1" fmla="*/ 0 h 1034280"/>
                <a:gd name="connsiteX2" fmla="*/ 8057217 w 8229600"/>
                <a:gd name="connsiteY2" fmla="*/ 0 h 1034280"/>
                <a:gd name="connsiteX3" fmla="*/ 8229600 w 8229600"/>
                <a:gd name="connsiteY3" fmla="*/ 172383 h 1034280"/>
                <a:gd name="connsiteX4" fmla="*/ 8229600 w 8229600"/>
                <a:gd name="connsiteY4" fmla="*/ 861897 h 1034280"/>
                <a:gd name="connsiteX5" fmla="*/ 8057217 w 8229600"/>
                <a:gd name="connsiteY5" fmla="*/ 1034280 h 1034280"/>
                <a:gd name="connsiteX6" fmla="*/ 172383 w 8229600"/>
                <a:gd name="connsiteY6" fmla="*/ 1034280 h 1034280"/>
                <a:gd name="connsiteX7" fmla="*/ 0 w 8229600"/>
                <a:gd name="connsiteY7" fmla="*/ 861897 h 1034280"/>
                <a:gd name="connsiteX8" fmla="*/ 0 w 8229600"/>
                <a:gd name="connsiteY8" fmla="*/ 172383 h 103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29600" h="1034280">
                  <a:moveTo>
                    <a:pt x="0" y="172383"/>
                  </a:moveTo>
                  <a:cubicBezTo>
                    <a:pt x="0" y="77178"/>
                    <a:pt x="77178" y="0"/>
                    <a:pt x="172383" y="0"/>
                  </a:cubicBezTo>
                  <a:lnTo>
                    <a:pt x="8057217" y="0"/>
                  </a:lnTo>
                  <a:cubicBezTo>
                    <a:pt x="8152422" y="0"/>
                    <a:pt x="8229600" y="77178"/>
                    <a:pt x="8229600" y="172383"/>
                  </a:cubicBezTo>
                  <a:lnTo>
                    <a:pt x="8229600" y="861897"/>
                  </a:lnTo>
                  <a:cubicBezTo>
                    <a:pt x="8229600" y="957102"/>
                    <a:pt x="8152422" y="1034280"/>
                    <a:pt x="8057217" y="1034280"/>
                  </a:cubicBezTo>
                  <a:lnTo>
                    <a:pt x="172383" y="1034280"/>
                  </a:lnTo>
                  <a:cubicBezTo>
                    <a:pt x="77178" y="1034280"/>
                    <a:pt x="0" y="957102"/>
                    <a:pt x="0" y="861897"/>
                  </a:cubicBezTo>
                  <a:lnTo>
                    <a:pt x="0" y="172383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549" tIns="149549" rIns="149549" bIns="149549" numCol="1" spcCol="1270" anchor="ctr" anchorCtr="0">
              <a:noAutofit/>
            </a:bodyPr>
            <a:lstStyle/>
            <a:p>
              <a:pPr lvl="0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solidFill>
                    <a:schemeClr val="tx1"/>
                  </a:solidFill>
                </a:rPr>
                <a:t>Learn to </a:t>
              </a:r>
              <a:r>
                <a:rPr lang="en-US" sz="2800" b="1" dirty="0">
                  <a:solidFill>
                    <a:schemeClr val="tx1"/>
                  </a:solidFill>
                </a:rPr>
                <a:t>develop and turn innovative business ideas </a:t>
              </a:r>
              <a:r>
                <a:rPr lang="en-US" sz="2800" dirty="0">
                  <a:solidFill>
                    <a:schemeClr val="tx1"/>
                  </a:solidFill>
                </a:rPr>
                <a:t>into viable business ventures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457200" y="2928120"/>
              <a:ext cx="8229600" cy="1034280"/>
            </a:xfrm>
            <a:custGeom>
              <a:avLst/>
              <a:gdLst>
                <a:gd name="connsiteX0" fmla="*/ 0 w 8229600"/>
                <a:gd name="connsiteY0" fmla="*/ 172383 h 1034280"/>
                <a:gd name="connsiteX1" fmla="*/ 172383 w 8229600"/>
                <a:gd name="connsiteY1" fmla="*/ 0 h 1034280"/>
                <a:gd name="connsiteX2" fmla="*/ 8057217 w 8229600"/>
                <a:gd name="connsiteY2" fmla="*/ 0 h 1034280"/>
                <a:gd name="connsiteX3" fmla="*/ 8229600 w 8229600"/>
                <a:gd name="connsiteY3" fmla="*/ 172383 h 1034280"/>
                <a:gd name="connsiteX4" fmla="*/ 8229600 w 8229600"/>
                <a:gd name="connsiteY4" fmla="*/ 861897 h 1034280"/>
                <a:gd name="connsiteX5" fmla="*/ 8057217 w 8229600"/>
                <a:gd name="connsiteY5" fmla="*/ 1034280 h 1034280"/>
                <a:gd name="connsiteX6" fmla="*/ 172383 w 8229600"/>
                <a:gd name="connsiteY6" fmla="*/ 1034280 h 1034280"/>
                <a:gd name="connsiteX7" fmla="*/ 0 w 8229600"/>
                <a:gd name="connsiteY7" fmla="*/ 861897 h 1034280"/>
                <a:gd name="connsiteX8" fmla="*/ 0 w 8229600"/>
                <a:gd name="connsiteY8" fmla="*/ 172383 h 103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29600" h="1034280">
                  <a:moveTo>
                    <a:pt x="0" y="172383"/>
                  </a:moveTo>
                  <a:cubicBezTo>
                    <a:pt x="0" y="77178"/>
                    <a:pt x="77178" y="0"/>
                    <a:pt x="172383" y="0"/>
                  </a:cubicBezTo>
                  <a:lnTo>
                    <a:pt x="8057217" y="0"/>
                  </a:lnTo>
                  <a:cubicBezTo>
                    <a:pt x="8152422" y="0"/>
                    <a:pt x="8229600" y="77178"/>
                    <a:pt x="8229600" y="172383"/>
                  </a:cubicBezTo>
                  <a:lnTo>
                    <a:pt x="8229600" y="861897"/>
                  </a:lnTo>
                  <a:cubicBezTo>
                    <a:pt x="8229600" y="957102"/>
                    <a:pt x="8152422" y="1034280"/>
                    <a:pt x="8057217" y="1034280"/>
                  </a:cubicBezTo>
                  <a:lnTo>
                    <a:pt x="172383" y="1034280"/>
                  </a:lnTo>
                  <a:cubicBezTo>
                    <a:pt x="77178" y="1034280"/>
                    <a:pt x="0" y="957102"/>
                    <a:pt x="0" y="861897"/>
                  </a:cubicBezTo>
                  <a:lnTo>
                    <a:pt x="0" y="172383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549" tIns="149549" rIns="149549" bIns="149549" numCol="1" spcCol="1270" anchor="ctr" anchorCtr="0">
              <a:noAutofit/>
            </a:bodyPr>
            <a:lstStyle/>
            <a:p>
              <a:pPr lvl="0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solidFill>
                    <a:schemeClr val="tx1"/>
                  </a:solidFill>
                </a:rPr>
                <a:t>Study in Israel, the “Start-up Nation” and</a:t>
              </a:r>
              <a:r>
                <a:rPr lang="en-US" sz="2800" b="1" dirty="0">
                  <a:solidFill>
                    <a:schemeClr val="tx1"/>
                  </a:solidFill>
                </a:rPr>
                <a:t> leading country in high-tech and start-ups per capita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457200" y="4275719"/>
              <a:ext cx="8229600" cy="1667881"/>
            </a:xfrm>
            <a:custGeom>
              <a:avLst/>
              <a:gdLst>
                <a:gd name="connsiteX0" fmla="*/ 0 w 8229600"/>
                <a:gd name="connsiteY0" fmla="*/ 172383 h 1034280"/>
                <a:gd name="connsiteX1" fmla="*/ 172383 w 8229600"/>
                <a:gd name="connsiteY1" fmla="*/ 0 h 1034280"/>
                <a:gd name="connsiteX2" fmla="*/ 8057217 w 8229600"/>
                <a:gd name="connsiteY2" fmla="*/ 0 h 1034280"/>
                <a:gd name="connsiteX3" fmla="*/ 8229600 w 8229600"/>
                <a:gd name="connsiteY3" fmla="*/ 172383 h 1034280"/>
                <a:gd name="connsiteX4" fmla="*/ 8229600 w 8229600"/>
                <a:gd name="connsiteY4" fmla="*/ 861897 h 1034280"/>
                <a:gd name="connsiteX5" fmla="*/ 8057217 w 8229600"/>
                <a:gd name="connsiteY5" fmla="*/ 1034280 h 1034280"/>
                <a:gd name="connsiteX6" fmla="*/ 172383 w 8229600"/>
                <a:gd name="connsiteY6" fmla="*/ 1034280 h 1034280"/>
                <a:gd name="connsiteX7" fmla="*/ 0 w 8229600"/>
                <a:gd name="connsiteY7" fmla="*/ 861897 h 1034280"/>
                <a:gd name="connsiteX8" fmla="*/ 0 w 8229600"/>
                <a:gd name="connsiteY8" fmla="*/ 172383 h 103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29600" h="1034280">
                  <a:moveTo>
                    <a:pt x="0" y="172383"/>
                  </a:moveTo>
                  <a:cubicBezTo>
                    <a:pt x="0" y="77178"/>
                    <a:pt x="77178" y="0"/>
                    <a:pt x="172383" y="0"/>
                  </a:cubicBezTo>
                  <a:lnTo>
                    <a:pt x="8057217" y="0"/>
                  </a:lnTo>
                  <a:cubicBezTo>
                    <a:pt x="8152422" y="0"/>
                    <a:pt x="8229600" y="77178"/>
                    <a:pt x="8229600" y="172383"/>
                  </a:cubicBezTo>
                  <a:lnTo>
                    <a:pt x="8229600" y="861897"/>
                  </a:lnTo>
                  <a:cubicBezTo>
                    <a:pt x="8229600" y="957102"/>
                    <a:pt x="8152422" y="1034280"/>
                    <a:pt x="8057217" y="1034280"/>
                  </a:cubicBezTo>
                  <a:lnTo>
                    <a:pt x="172383" y="1034280"/>
                  </a:lnTo>
                  <a:cubicBezTo>
                    <a:pt x="77178" y="1034280"/>
                    <a:pt x="0" y="957102"/>
                    <a:pt x="0" y="861897"/>
                  </a:cubicBezTo>
                  <a:lnTo>
                    <a:pt x="0" y="172383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549" tIns="149549" rIns="149549" bIns="149549" numCol="1" spcCol="1270" anchor="ctr" anchorCtr="0">
              <a:noAutofit/>
            </a:bodyPr>
            <a:lstStyle/>
            <a:p>
              <a:pPr lvl="0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solidFill>
                    <a:schemeClr val="tx1"/>
                  </a:solidFill>
                </a:rPr>
                <a:t>Engage with professionals ranging from young entrepreneurs to international industry leaders through BGU’s </a:t>
              </a:r>
              <a:r>
                <a:rPr lang="en-US" sz="2800" b="1" dirty="0">
                  <a:solidFill>
                    <a:schemeClr val="tx1"/>
                  </a:solidFill>
                </a:rPr>
                <a:t>Innovation Un-Conference, the leading innovation event in Israel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567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3"/>
          <a:stretch/>
        </p:blipFill>
        <p:spPr>
          <a:xfrm>
            <a:off x="0" y="457200"/>
            <a:ext cx="9144000" cy="5592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790128"/>
          </a:xfrm>
          <a:solidFill>
            <a:schemeClr val="bg1">
              <a:lumMod val="95000"/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Global Health Track</a:t>
            </a:r>
            <a:endParaRPr lang="en-US" sz="40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1295400"/>
            <a:ext cx="8229600" cy="4754563"/>
            <a:chOff x="457200" y="1295400"/>
            <a:chExt cx="8229600" cy="4754563"/>
          </a:xfrm>
        </p:grpSpPr>
        <p:sp>
          <p:nvSpPr>
            <p:cNvPr id="6" name="Rectangle 5"/>
            <p:cNvSpPr/>
            <p:nvPr/>
          </p:nvSpPr>
          <p:spPr>
            <a:xfrm>
              <a:off x="457200" y="1295400"/>
              <a:ext cx="8229600" cy="4754563"/>
            </a:xfrm>
            <a:prstGeom prst="rect">
              <a:avLst/>
            </a:prstGeom>
            <a:noFill/>
          </p:spPr>
        </p:sp>
        <p:sp>
          <p:nvSpPr>
            <p:cNvPr id="7" name="Freeform 6"/>
            <p:cNvSpPr/>
            <p:nvPr/>
          </p:nvSpPr>
          <p:spPr>
            <a:xfrm>
              <a:off x="457200" y="1360176"/>
              <a:ext cx="8229600" cy="849624"/>
            </a:xfrm>
            <a:custGeom>
              <a:avLst/>
              <a:gdLst>
                <a:gd name="connsiteX0" fmla="*/ 0 w 8229600"/>
                <a:gd name="connsiteY0" fmla="*/ 172383 h 1034280"/>
                <a:gd name="connsiteX1" fmla="*/ 172383 w 8229600"/>
                <a:gd name="connsiteY1" fmla="*/ 0 h 1034280"/>
                <a:gd name="connsiteX2" fmla="*/ 8057217 w 8229600"/>
                <a:gd name="connsiteY2" fmla="*/ 0 h 1034280"/>
                <a:gd name="connsiteX3" fmla="*/ 8229600 w 8229600"/>
                <a:gd name="connsiteY3" fmla="*/ 172383 h 1034280"/>
                <a:gd name="connsiteX4" fmla="*/ 8229600 w 8229600"/>
                <a:gd name="connsiteY4" fmla="*/ 861897 h 1034280"/>
                <a:gd name="connsiteX5" fmla="*/ 8057217 w 8229600"/>
                <a:gd name="connsiteY5" fmla="*/ 1034280 h 1034280"/>
                <a:gd name="connsiteX6" fmla="*/ 172383 w 8229600"/>
                <a:gd name="connsiteY6" fmla="*/ 1034280 h 1034280"/>
                <a:gd name="connsiteX7" fmla="*/ 0 w 8229600"/>
                <a:gd name="connsiteY7" fmla="*/ 861897 h 1034280"/>
                <a:gd name="connsiteX8" fmla="*/ 0 w 8229600"/>
                <a:gd name="connsiteY8" fmla="*/ 172383 h 103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29600" h="1034280">
                  <a:moveTo>
                    <a:pt x="0" y="172383"/>
                  </a:moveTo>
                  <a:cubicBezTo>
                    <a:pt x="0" y="77178"/>
                    <a:pt x="77178" y="0"/>
                    <a:pt x="172383" y="0"/>
                  </a:cubicBezTo>
                  <a:lnTo>
                    <a:pt x="8057217" y="0"/>
                  </a:lnTo>
                  <a:cubicBezTo>
                    <a:pt x="8152422" y="0"/>
                    <a:pt x="8229600" y="77178"/>
                    <a:pt x="8229600" y="172383"/>
                  </a:cubicBezTo>
                  <a:lnTo>
                    <a:pt x="8229600" y="861897"/>
                  </a:lnTo>
                  <a:cubicBezTo>
                    <a:pt x="8229600" y="957102"/>
                    <a:pt x="8152422" y="1034280"/>
                    <a:pt x="8057217" y="1034280"/>
                  </a:cubicBezTo>
                  <a:lnTo>
                    <a:pt x="172383" y="1034280"/>
                  </a:lnTo>
                  <a:cubicBezTo>
                    <a:pt x="77178" y="1034280"/>
                    <a:pt x="0" y="957102"/>
                    <a:pt x="0" y="861897"/>
                  </a:cubicBezTo>
                  <a:lnTo>
                    <a:pt x="0" y="172383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549" tIns="149549" rIns="149549" bIns="149549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chemeClr val="tx1"/>
                  </a:solidFill>
                </a:rPr>
                <a:t>Get an inside look into the </a:t>
              </a:r>
              <a:r>
                <a:rPr lang="en-US" sz="2800" b="1" kern="1200" dirty="0" smtClean="0">
                  <a:solidFill>
                    <a:schemeClr val="tx1"/>
                  </a:solidFill>
                </a:rPr>
                <a:t>emerging interdisciplinary field </a:t>
              </a:r>
              <a:r>
                <a:rPr lang="en-US" sz="2800" kern="1200" dirty="0" smtClean="0">
                  <a:solidFill>
                    <a:schemeClr val="tx1"/>
                  </a:solidFill>
                </a:rPr>
                <a:t>of global health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57200" y="2420539"/>
              <a:ext cx="8229600" cy="883464"/>
            </a:xfrm>
            <a:custGeom>
              <a:avLst/>
              <a:gdLst>
                <a:gd name="connsiteX0" fmla="*/ 0 w 8229600"/>
                <a:gd name="connsiteY0" fmla="*/ 172383 h 1034280"/>
                <a:gd name="connsiteX1" fmla="*/ 172383 w 8229600"/>
                <a:gd name="connsiteY1" fmla="*/ 0 h 1034280"/>
                <a:gd name="connsiteX2" fmla="*/ 8057217 w 8229600"/>
                <a:gd name="connsiteY2" fmla="*/ 0 h 1034280"/>
                <a:gd name="connsiteX3" fmla="*/ 8229600 w 8229600"/>
                <a:gd name="connsiteY3" fmla="*/ 172383 h 1034280"/>
                <a:gd name="connsiteX4" fmla="*/ 8229600 w 8229600"/>
                <a:gd name="connsiteY4" fmla="*/ 861897 h 1034280"/>
                <a:gd name="connsiteX5" fmla="*/ 8057217 w 8229600"/>
                <a:gd name="connsiteY5" fmla="*/ 1034280 h 1034280"/>
                <a:gd name="connsiteX6" fmla="*/ 172383 w 8229600"/>
                <a:gd name="connsiteY6" fmla="*/ 1034280 h 1034280"/>
                <a:gd name="connsiteX7" fmla="*/ 0 w 8229600"/>
                <a:gd name="connsiteY7" fmla="*/ 861897 h 1034280"/>
                <a:gd name="connsiteX8" fmla="*/ 0 w 8229600"/>
                <a:gd name="connsiteY8" fmla="*/ 172383 h 103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29600" h="1034280">
                  <a:moveTo>
                    <a:pt x="0" y="172383"/>
                  </a:moveTo>
                  <a:cubicBezTo>
                    <a:pt x="0" y="77178"/>
                    <a:pt x="77178" y="0"/>
                    <a:pt x="172383" y="0"/>
                  </a:cubicBezTo>
                  <a:lnTo>
                    <a:pt x="8057217" y="0"/>
                  </a:lnTo>
                  <a:cubicBezTo>
                    <a:pt x="8152422" y="0"/>
                    <a:pt x="8229600" y="77178"/>
                    <a:pt x="8229600" y="172383"/>
                  </a:cubicBezTo>
                  <a:lnTo>
                    <a:pt x="8229600" y="861897"/>
                  </a:lnTo>
                  <a:cubicBezTo>
                    <a:pt x="8229600" y="957102"/>
                    <a:pt x="8152422" y="1034280"/>
                    <a:pt x="8057217" y="1034280"/>
                  </a:cubicBezTo>
                  <a:lnTo>
                    <a:pt x="172383" y="1034280"/>
                  </a:lnTo>
                  <a:cubicBezTo>
                    <a:pt x="77178" y="1034280"/>
                    <a:pt x="0" y="957102"/>
                    <a:pt x="0" y="861897"/>
                  </a:cubicBezTo>
                  <a:lnTo>
                    <a:pt x="0" y="172383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549" tIns="149549" rIns="149549" bIns="149549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chemeClr val="tx1"/>
                  </a:solidFill>
                </a:rPr>
                <a:t>Study in Israel, a country </a:t>
              </a:r>
              <a:r>
                <a:rPr lang="en-US" sz="2800" b="1" kern="1200" dirty="0" smtClean="0">
                  <a:solidFill>
                    <a:schemeClr val="tx1"/>
                  </a:solidFill>
                </a:rPr>
                <a:t>at the forefront of bioscience and medical technologies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57200" y="3465648"/>
              <a:ext cx="8229600" cy="2471467"/>
            </a:xfrm>
            <a:custGeom>
              <a:avLst/>
              <a:gdLst>
                <a:gd name="connsiteX0" fmla="*/ 0 w 8229600"/>
                <a:gd name="connsiteY0" fmla="*/ 172383 h 1034280"/>
                <a:gd name="connsiteX1" fmla="*/ 172383 w 8229600"/>
                <a:gd name="connsiteY1" fmla="*/ 0 h 1034280"/>
                <a:gd name="connsiteX2" fmla="*/ 8057217 w 8229600"/>
                <a:gd name="connsiteY2" fmla="*/ 0 h 1034280"/>
                <a:gd name="connsiteX3" fmla="*/ 8229600 w 8229600"/>
                <a:gd name="connsiteY3" fmla="*/ 172383 h 1034280"/>
                <a:gd name="connsiteX4" fmla="*/ 8229600 w 8229600"/>
                <a:gd name="connsiteY4" fmla="*/ 861897 h 1034280"/>
                <a:gd name="connsiteX5" fmla="*/ 8057217 w 8229600"/>
                <a:gd name="connsiteY5" fmla="*/ 1034280 h 1034280"/>
                <a:gd name="connsiteX6" fmla="*/ 172383 w 8229600"/>
                <a:gd name="connsiteY6" fmla="*/ 1034280 h 1034280"/>
                <a:gd name="connsiteX7" fmla="*/ 0 w 8229600"/>
                <a:gd name="connsiteY7" fmla="*/ 861897 h 1034280"/>
                <a:gd name="connsiteX8" fmla="*/ 0 w 8229600"/>
                <a:gd name="connsiteY8" fmla="*/ 172383 h 103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29600" h="1034280">
                  <a:moveTo>
                    <a:pt x="0" y="172383"/>
                  </a:moveTo>
                  <a:cubicBezTo>
                    <a:pt x="0" y="77178"/>
                    <a:pt x="77178" y="0"/>
                    <a:pt x="172383" y="0"/>
                  </a:cubicBezTo>
                  <a:lnTo>
                    <a:pt x="8057217" y="0"/>
                  </a:lnTo>
                  <a:cubicBezTo>
                    <a:pt x="8152422" y="0"/>
                    <a:pt x="8229600" y="77178"/>
                    <a:pt x="8229600" y="172383"/>
                  </a:cubicBezTo>
                  <a:lnTo>
                    <a:pt x="8229600" y="861897"/>
                  </a:lnTo>
                  <a:cubicBezTo>
                    <a:pt x="8229600" y="957102"/>
                    <a:pt x="8152422" y="1034280"/>
                    <a:pt x="8057217" y="1034280"/>
                  </a:cubicBezTo>
                  <a:lnTo>
                    <a:pt x="172383" y="1034280"/>
                  </a:lnTo>
                  <a:cubicBezTo>
                    <a:pt x="77178" y="1034280"/>
                    <a:pt x="0" y="957102"/>
                    <a:pt x="0" y="861897"/>
                  </a:cubicBezTo>
                  <a:lnTo>
                    <a:pt x="0" y="172383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549" tIns="149549" rIns="149549" bIns="149549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chemeClr val="tx1"/>
                  </a:solidFill>
                </a:rPr>
                <a:t>Take </a:t>
              </a:r>
              <a:r>
                <a:rPr lang="en-US" sz="2800" b="1" kern="1200" dirty="0" smtClean="0">
                  <a:solidFill>
                    <a:schemeClr val="tx1"/>
                  </a:solidFill>
                </a:rPr>
                <a:t>guided tours </a:t>
              </a:r>
              <a:r>
                <a:rPr lang="en-US" sz="2800" kern="1200" dirty="0" smtClean="0">
                  <a:solidFill>
                    <a:schemeClr val="tx1"/>
                  </a:solidFill>
                </a:rPr>
                <a:t>to medical facilities that practice or demonstrate aspects of global health, such as: </a:t>
              </a:r>
            </a:p>
            <a:p>
              <a:pPr marL="685800" lvl="2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400" dirty="0">
                  <a:solidFill>
                    <a:schemeClr val="tx1"/>
                  </a:solidFill>
                </a:rPr>
                <a:t>a clinic in a Bedouin town</a:t>
              </a:r>
            </a:p>
            <a:p>
              <a:pPr marL="685800" lvl="2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400" dirty="0">
                  <a:solidFill>
                    <a:schemeClr val="tx1"/>
                  </a:solidFill>
                </a:rPr>
                <a:t>a large Israeli hospital</a:t>
              </a:r>
            </a:p>
            <a:p>
              <a:pPr marL="685800" lvl="2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400" dirty="0">
                  <a:solidFill>
                    <a:schemeClr val="tx1"/>
                  </a:solidFill>
                </a:rPr>
                <a:t>an STD prevention program</a:t>
              </a:r>
            </a:p>
            <a:p>
              <a:pPr marL="685800" lvl="2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400" dirty="0">
                  <a:solidFill>
                    <a:schemeClr val="tx1"/>
                  </a:solidFill>
                </a:rPr>
                <a:t>an open clinic for migrant workers and refugees in Tel </a:t>
              </a:r>
              <a:r>
                <a:rPr lang="en-US" sz="2400" dirty="0" smtClean="0">
                  <a:solidFill>
                    <a:schemeClr val="tx1"/>
                  </a:solidFill>
                </a:rPr>
                <a:t>Aviv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517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"/>
          <a:stretch/>
        </p:blipFill>
        <p:spPr>
          <a:xfrm>
            <a:off x="5218" y="381000"/>
            <a:ext cx="9138781" cy="5642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" y="381000"/>
            <a:ext cx="9138780" cy="838200"/>
          </a:xfrm>
          <a:solidFill>
            <a:schemeClr val="bg1">
              <a:lumMod val="95000"/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Israel Studies Track</a:t>
            </a:r>
            <a:endParaRPr lang="en-US" sz="4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916337676"/>
              </p:ext>
            </p:extLst>
          </p:nvPr>
        </p:nvGraphicFramePr>
        <p:xfrm>
          <a:off x="457200" y="1295399"/>
          <a:ext cx="8229600" cy="457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891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</TotalTime>
  <Words>897</Words>
  <Application>Microsoft Macintosh PowerPoint</Application>
  <PresentationFormat>On-screen Show (4:3)</PresentationFormat>
  <Paragraphs>126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Queens College &amp; Ben-Gurion University of the Negev</vt:lpstr>
      <vt:lpstr>Ben-Gurion University of the Negev (BGU)</vt:lpstr>
      <vt:lpstr>Beer-Sheva &amp; the Negev</vt:lpstr>
      <vt:lpstr>Semester Abroad Fellowship</vt:lpstr>
      <vt:lpstr>Overseas Student Program (OSP)</vt:lpstr>
      <vt:lpstr>Diverse Study Options</vt:lpstr>
      <vt:lpstr>Entrepreneurship &amp; Innovation Track</vt:lpstr>
      <vt:lpstr>Global Health Track</vt:lpstr>
      <vt:lpstr>Israel Studies Track</vt:lpstr>
      <vt:lpstr>Sustainable Development &amp; Environment Track</vt:lpstr>
      <vt:lpstr>Academic Research Internships </vt:lpstr>
      <vt:lpstr>Volunteering</vt:lpstr>
      <vt:lpstr>OSP Trips &amp; Activities</vt:lpstr>
      <vt:lpstr>Housing</vt:lpstr>
      <vt:lpstr>Fellowship Criteria</vt:lpstr>
      <vt:lpstr>Application Deadlines</vt:lpstr>
      <vt:lpstr>Application &amp; More Information</vt:lpstr>
      <vt:lpstr>More about BGU &amp; the OSP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hnewman</dc:creator>
  <cp:lastModifiedBy>Helen Gaudette</cp:lastModifiedBy>
  <cp:revision>211</cp:revision>
  <dcterms:created xsi:type="dcterms:W3CDTF">2011-12-07T14:17:13Z</dcterms:created>
  <dcterms:modified xsi:type="dcterms:W3CDTF">2015-09-28T17:33:43Z</dcterms:modified>
</cp:coreProperties>
</file>