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58" r:id="rId4"/>
    <p:sldId id="259" r:id="rId5"/>
    <p:sldId id="261" r:id="rId6"/>
    <p:sldId id="273" r:id="rId7"/>
    <p:sldId id="262" r:id="rId8"/>
    <p:sldId id="263" r:id="rId9"/>
    <p:sldId id="265" r:id="rId10"/>
    <p:sldId id="275" r:id="rId11"/>
    <p:sldId id="266" r:id="rId12"/>
    <p:sldId id="284" r:id="rId13"/>
    <p:sldId id="286" r:id="rId14"/>
    <p:sldId id="267" r:id="rId15"/>
    <p:sldId id="268" r:id="rId16"/>
    <p:sldId id="269" r:id="rId17"/>
    <p:sldId id="270" r:id="rId18"/>
    <p:sldId id="272" r:id="rId19"/>
    <p:sldId id="271" r:id="rId20"/>
    <p:sldId id="276" r:id="rId21"/>
    <p:sldId id="274" r:id="rId22"/>
    <p:sldId id="277" r:id="rId23"/>
    <p:sldId id="278" r:id="rId24"/>
    <p:sldId id="291" r:id="rId25"/>
    <p:sldId id="289" r:id="rId26"/>
    <p:sldId id="279" r:id="rId27"/>
    <p:sldId id="281" r:id="rId28"/>
    <p:sldId id="282" r:id="rId29"/>
    <p:sldId id="280" r:id="rId30"/>
    <p:sldId id="290" r:id="rId31"/>
    <p:sldId id="260" r:id="rId32"/>
    <p:sldId id="287" r:id="rId33"/>
    <p:sldId id="288" r:id="rId34"/>
    <p:sldId id="283" r:id="rId3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376E108-29F7-9640-BEC9-EACB38E03F30}" type="datetime1">
              <a:rPr lang="en-US"/>
              <a:pPr>
                <a:defRPr/>
              </a:pPr>
              <a:t>2/8/2012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55BE7EF-08E1-A945-BA07-54D30B3D2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C9CA2E1-C54B-974A-ACE3-AF27B18929B9}" type="datetime1">
              <a:rPr lang="en-US"/>
              <a:pPr>
                <a:defRPr/>
              </a:pPr>
              <a:t>2/8/2012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20452CA-21A9-3747-8989-321A97BB4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BFE5EB-F451-8A4D-B121-37D9AC779A9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0452CA-21A9-3747-8989-321A97BB472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9-13-11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C66CA8F-743A-FC4C-B29F-174E1AB27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9-13-11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95814-C979-6C49-82AB-25BCF0A64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840F6-626C-6249-9CE0-9BFFD99284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9-13-11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9-13-11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66752-00C3-2743-ADCE-A328789FCA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9-13-11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CB9DE2D-1927-5A4E-9DBF-1801D75CB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9-13-11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25B04-9EC6-974B-9271-28ED64B77B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9-13-11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D548B6CD-B1D0-9740-9BFA-6133494739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9-13-11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05F30-A73F-FC4C-B922-3B91EF1809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9-13-11</a:t>
            </a: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39BD7AD-98D3-8C40-AAFA-8B793A1BF7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20EF9EE-77EF-D147-A145-8355217991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9-13-11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F37BC-CAC0-7641-9D5E-A1A5D4BCA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9-13-11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US"/>
              <a:t>9-13-11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F734D23-B43C-0C41-8C79-85385C6D4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-65" charset="2"/>
        <a:buChar char=""/>
        <a:defRPr sz="27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65" charset="2"/>
        <a:buChar char=""/>
        <a:defRPr sz="2200" kern="1200">
          <a:solidFill>
            <a:schemeClr val="tx2"/>
          </a:solidFill>
          <a:latin typeface="+mn-lt"/>
          <a:ea typeface="ＭＳ Ｐゴシック" pitchFamily="-65" charset="-128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-65" charset="2"/>
        <a:buChar char="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-65" charset="2"/>
        <a:buChar char=""/>
        <a:defRPr sz="2000" kern="1200">
          <a:solidFill>
            <a:schemeClr val="tx2"/>
          </a:solidFill>
          <a:latin typeface="+mn-lt"/>
          <a:ea typeface="ＭＳ Ｐゴシック" pitchFamily="-65" charset="-128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eraldinsight.com.queens.ezproxy.cuny.edu:2048/search.htm?ct=jnl&amp;st1=Ethnic+minorities&amp;fd1=kwd&amp;mm1=all&amp;PHPSESSID=vj015553qilp1er1g9sst5if86" TargetMode="External"/><Relationship Id="rId2" Type="http://schemas.openxmlformats.org/officeDocument/2006/relationships/hyperlink" Target="http://www.emeraldinsight.com.queens.ezproxy.cuny.edu:2048/search.htm?ct=all&amp;st1=Emily+Love&amp;fd1=aut&amp;PHPSESSID=vj015553qilp1er1g9sst5if8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x.doi.org.queens.ezproxy.cuny.edu:2048/10.1108/00907321011070955" TargetMode="External"/><Relationship Id="rId5" Type="http://schemas.openxmlformats.org/officeDocument/2006/relationships/hyperlink" Target="http://www.emeraldinsight.com.queens.ezproxy.cuny.edu:2048/search.htm?ct=jnl&amp;st1=Recruitment&amp;fd1=kwd&amp;mm1=all&amp;PHPSESSID=vj015553qilp1er1g9sst5if86" TargetMode="External"/><Relationship Id="rId4" Type="http://schemas.openxmlformats.org/officeDocument/2006/relationships/hyperlink" Target="http://www.emeraldinsight.com.queens.ezproxy.cuny.edu:2048/search.htm?ct=jnl&amp;st1=Librarianship&amp;fd1=kwd&amp;mm1=all&amp;PHPSESSID=vj015553qilp1er1g9sst5if86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urnals.uchicago.edu/doi/abs/10.1086/651053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ossref.org/" TargetMode="External"/><Relationship Id="rId2" Type="http://schemas.openxmlformats.org/officeDocument/2006/relationships/hyperlink" Target="http://www.crossref.org/CrossRefAnimation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s.gov/oco/ocos068.htm" TargetMode="External"/><Relationship Id="rId2" Type="http://schemas.openxmlformats.org/officeDocument/2006/relationships/hyperlink" Target="http://communication.ucsd.edu/bjones/Books/booktex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oc.gov/pictures/collection/tgm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owl.english.purdue.edu/media/pdf/20090212013008_560.pdf" TargetMode="External"/><Relationship Id="rId2" Type="http://schemas.openxmlformats.org/officeDocument/2006/relationships/hyperlink" Target="http://owl.english.purdue.edu/owl/resource/560/18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diana.edu/~wts/pamphlets.shtml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copyrightfriendly.wikispaces.com/" TargetMode="External"/><Relationship Id="rId2" Type="http://schemas.openxmlformats.org/officeDocument/2006/relationships/hyperlink" Target="http://owl.english.purdue.edu/owl/resource/560/01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diana.edu/~wts/pamphlets.shtml" TargetMode="External"/><Relationship Id="rId5" Type="http://schemas.openxmlformats.org/officeDocument/2006/relationships/hyperlink" Target="http://owl.english.purdue.edu/owl/resource/664/01/" TargetMode="External"/><Relationship Id="rId4" Type="http://schemas.openxmlformats.org/officeDocument/2006/relationships/hyperlink" Target="http://www.landmark.edu/Library/citation_guides/apa.cfm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rary.cornell.edu/newhelp/res_strategy/citing/apa.html" TargetMode="External"/><Relationship Id="rId2" Type="http://schemas.openxmlformats.org/officeDocument/2006/relationships/hyperlink" Target="http://www.apastyle.org/learn/faqs/index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log.apastyle.org/" TargetMode="External"/><Relationship Id="rId4" Type="http://schemas.openxmlformats.org/officeDocument/2006/relationships/hyperlink" Target="http://guides.library.ualberta.ca/citation_internet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creativecommons.org/licenses/by-nc-sa/3.0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ping.li@qc.cuny.edu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reativecommons.org/licenses/by-nc-sa/3.0/" TargetMode="External"/><Relationship Id="rId5" Type="http://schemas.openxmlformats.org/officeDocument/2006/relationships/image" Target="../media/image3.png"/><Relationship Id="rId4" Type="http://schemas.openxmlformats.org/officeDocument/2006/relationships/hyperlink" Target="mailto:claudia.perry@qc.cuny.ed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opyrightfriendly.wikispaces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ndmark.edu/Library/citation_guides/apa.cf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firstmonday.org/htbin/cgiwrap/bin/ojs/index.php/fm/article/view/955/87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700463"/>
            <a:ext cx="8305800" cy="1328737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n-ea"/>
                <a:cs typeface="+mn-cs"/>
              </a:rPr>
              <a:t>Dr. Claudia A. Perry AND </a:t>
            </a:r>
            <a:r>
              <a:rPr lang="en-US" dirty="0" smtClean="0"/>
              <a:t>Dr. Ping Li</a:t>
            </a: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GSLIS Curriculum Space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Queens College, City University of New York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February 7, 2012</a:t>
            </a:r>
          </a:p>
        </p:txBody>
      </p:sp>
      <p:sp>
        <p:nvSpPr>
          <p:cNvPr id="15363" name="Date Placeholder 1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6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Introduction to APA Style, </a:t>
            </a:r>
            <a:br>
              <a:rPr lang="en-US" smtClean="0"/>
            </a:br>
            <a:r>
              <a:rPr lang="en-US" smtClean="0"/>
              <a:t>6</a:t>
            </a:r>
            <a:r>
              <a:rPr lang="en-US" baseline="30000" smtClean="0"/>
              <a:t>th</a:t>
            </a:r>
            <a:r>
              <a:rPr lang="en-US" smtClean="0"/>
              <a:t> 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ProQuest databases—full record</a:t>
            </a:r>
          </a:p>
        </p:txBody>
      </p:sp>
      <p:sp>
        <p:nvSpPr>
          <p:cNvPr id="2560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5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-65" charset="2"/>
              <a:buNone/>
            </a:pPr>
            <a:r>
              <a:rPr lang="en-US" sz="2400" smtClean="0"/>
              <a:t>Title: Generation next: recruiting minority students to librarianship</a:t>
            </a:r>
          </a:p>
          <a:p>
            <a:pPr>
              <a:buFont typeface="Wingdings 2" pitchFamily="-65" charset="2"/>
              <a:buNone/>
            </a:pPr>
            <a:r>
              <a:rPr lang="en-US" sz="2400" smtClean="0"/>
              <a:t>Author(s): </a:t>
            </a:r>
            <a:r>
              <a:rPr lang="en-US" sz="2400" smtClean="0">
                <a:hlinkClick r:id="rId2" tooltip="Author search for Emily Love."/>
              </a:rPr>
              <a:t>Emily Love</a:t>
            </a:r>
            <a:r>
              <a:rPr lang="en-US" sz="2400" smtClean="0"/>
              <a:t>, (Undergraduate Library, University of Illinois at Urbana-Champaign, Urbana, Illinois, USA)</a:t>
            </a:r>
          </a:p>
          <a:p>
            <a:pPr>
              <a:buFont typeface="Wingdings 2" pitchFamily="-65" charset="2"/>
              <a:buNone/>
            </a:pPr>
            <a:r>
              <a:rPr lang="en-US" sz="2400" smtClean="0"/>
              <a:t>Citation: Emily Love, (2010) "Generation next: recruiting minority students to librarianship", Reference Services Review, Vol. 38 Iss: 3, pp.482 – 492</a:t>
            </a:r>
          </a:p>
          <a:p>
            <a:pPr>
              <a:buFont typeface="Wingdings 2" pitchFamily="-65" charset="2"/>
              <a:buNone/>
            </a:pPr>
            <a:r>
              <a:rPr lang="en-US" sz="2400" smtClean="0"/>
              <a:t>Keywords: </a:t>
            </a:r>
            <a:r>
              <a:rPr lang="en-US" sz="2400" smtClean="0">
                <a:hlinkClick r:id="rId3" tooltip="Keywords: Ethnic minorities."/>
              </a:rPr>
              <a:t>Ethnic minorities</a:t>
            </a:r>
            <a:r>
              <a:rPr lang="en-US" sz="2400" smtClean="0"/>
              <a:t>, </a:t>
            </a:r>
            <a:r>
              <a:rPr lang="en-US" sz="2400" smtClean="0">
                <a:hlinkClick r:id="rId4" tooltip="Keywords: Librarianship."/>
              </a:rPr>
              <a:t>Librarianship</a:t>
            </a:r>
            <a:r>
              <a:rPr lang="en-US" sz="2400" smtClean="0"/>
              <a:t>, </a:t>
            </a:r>
            <a:r>
              <a:rPr lang="en-US" sz="2400" smtClean="0">
                <a:hlinkClick r:id="rId5" tooltip="Keywords: Recruitment."/>
              </a:rPr>
              <a:t>Recruitment</a:t>
            </a:r>
            <a:endParaRPr lang="en-US" sz="2400" smtClean="0"/>
          </a:p>
          <a:p>
            <a:pPr>
              <a:buFont typeface="Wingdings 2" pitchFamily="-65" charset="2"/>
              <a:buNone/>
            </a:pPr>
            <a:r>
              <a:rPr lang="en-US" sz="2400" smtClean="0"/>
              <a:t>Article type: Research paper</a:t>
            </a:r>
          </a:p>
          <a:p>
            <a:pPr>
              <a:buFont typeface="Wingdings 2" pitchFamily="-65" charset="2"/>
              <a:buNone/>
            </a:pPr>
            <a:r>
              <a:rPr lang="en-US" sz="2400" smtClean="0"/>
              <a:t>DOI: </a:t>
            </a:r>
            <a:r>
              <a:rPr lang="en-US" sz="2400" smtClean="0">
                <a:hlinkClick r:id="rId6" tooltip="DOI resolver for 10.1108/00907321011070955."/>
              </a:rPr>
              <a:t>10.1108/00907321011070955</a:t>
            </a:r>
            <a:r>
              <a:rPr lang="en-US" sz="2400" smtClean="0"/>
              <a:t> (Permanent URL)</a:t>
            </a:r>
          </a:p>
          <a:p>
            <a:pPr>
              <a:buFont typeface="Wingdings 2" pitchFamily="-65" charset="2"/>
              <a:buNone/>
            </a:pPr>
            <a:r>
              <a:rPr lang="en-US" sz="2400" smtClean="0"/>
              <a:t>Publisher: Emerald Group Publishing Limited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000" smtClean="0">
                <a:solidFill>
                  <a:srgbClr val="7B9899"/>
                </a:solidFill>
              </a:rPr>
              <a:t>Found through Linked Full Text EbscoHost (LISTA)</a:t>
            </a:r>
          </a:p>
        </p:txBody>
      </p:sp>
      <p:sp>
        <p:nvSpPr>
          <p:cNvPr id="26627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6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dirty="0" smtClean="0">
                <a:ea typeface="+mn-ea"/>
                <a:cs typeface="+mn-cs"/>
              </a:rPr>
              <a:t>The Library Quarterly, Volume 80 Number 2 (April 2010): 175–81© 2010 by The University of Chicago. All rights reserved.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dirty="0" smtClean="0">
                <a:ea typeface="+mn-ea"/>
                <a:cs typeface="+mn-cs"/>
              </a:rPr>
              <a:t>0024-2519/2010/8002-0004$10.00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dirty="0" smtClean="0">
                <a:ea typeface="+mn-ea"/>
                <a:cs typeface="+mn-cs"/>
              </a:rPr>
              <a:t>DOI: 10.1086/651053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dirty="0" smtClean="0">
                <a:ea typeface="+mn-ea"/>
                <a:cs typeface="+mn-cs"/>
              </a:rPr>
              <a:t>Research in Practice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b="1" dirty="0" smtClean="0">
                <a:ea typeface="+mn-ea"/>
                <a:cs typeface="+mn-cs"/>
              </a:rPr>
              <a:t>Diversity, Inclusion, and Underrepresented Populations in LIS Research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dirty="0" smtClean="0">
                <a:ea typeface="+mn-ea"/>
                <a:cs typeface="+mn-cs"/>
              </a:rPr>
              <a:t>Paul T. Jaeger,</a:t>
            </a:r>
            <a:r>
              <a:rPr dirty="0" smtClean="0">
                <a:ea typeface="+mn-ea"/>
                <a:cs typeface="+mn-cs"/>
                <a:hlinkClick r:id="rId2"/>
              </a:rPr>
              <a:t>1</a:t>
            </a:r>
            <a:r>
              <a:rPr dirty="0" smtClean="0">
                <a:ea typeface="+mn-ea"/>
                <a:cs typeface="+mn-cs"/>
              </a:rPr>
              <a:t>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dirty="0" smtClean="0">
                <a:ea typeface="+mn-ea"/>
                <a:cs typeface="+mn-cs"/>
              </a:rPr>
              <a:t>John Carlo Bertot,</a:t>
            </a:r>
            <a:r>
              <a:rPr baseline="30000" dirty="0" smtClean="0">
                <a:ea typeface="+mn-ea"/>
                <a:cs typeface="+mn-cs"/>
              </a:rPr>
              <a:t>2</a:t>
            </a:r>
            <a:r>
              <a:rPr dirty="0" smtClean="0">
                <a:ea typeface="+mn-ea"/>
                <a:cs typeface="+mn-cs"/>
              </a:rPr>
              <a:t> and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dirty="0" smtClean="0">
                <a:ea typeface="+mn-ea"/>
                <a:cs typeface="+mn-cs"/>
              </a:rPr>
              <a:t>Renee E. Franklin</a:t>
            </a:r>
            <a:r>
              <a:rPr dirty="0" smtClean="0">
                <a:ea typeface="+mn-ea"/>
                <a:cs typeface="+mn-cs"/>
                <a:hlinkClick r:id="rId2"/>
              </a:rPr>
              <a:t>3</a:t>
            </a:r>
            <a:endParaRPr dirty="0" smtClean="0">
              <a:ea typeface="+mn-ea"/>
              <a:cs typeface="+mn-cs"/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dirty="0" smtClean="0">
                <a:ea typeface="+mn-ea"/>
                <a:cs typeface="+mn-cs"/>
                <a:hlinkClick r:id="rId2"/>
              </a:rPr>
              <a:t>1. </a:t>
            </a:r>
            <a:r>
              <a:rPr dirty="0" smtClean="0">
                <a:ea typeface="+mn-ea"/>
                <a:cs typeface="+mn-cs"/>
              </a:rPr>
              <a:t>Assistant professor and director of the Center for Information Policy and Electronic Government, College of Information Studies, University of Maryland.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dirty="0" smtClean="0">
                <a:ea typeface="+mn-ea"/>
                <a:cs typeface="+mn-cs"/>
                <a:hlinkClick r:id="rId2"/>
              </a:rPr>
              <a:t>2. </a:t>
            </a:r>
            <a:r>
              <a:rPr dirty="0" smtClean="0">
                <a:ea typeface="+mn-ea"/>
                <a:cs typeface="+mn-cs"/>
              </a:rPr>
              <a:t>Professor and director of the Center for Library and Information Innovation, College of Information Studies, University of Maryland.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dirty="0" smtClean="0">
                <a:ea typeface="+mn-ea"/>
                <a:cs typeface="+mn-cs"/>
                <a:hlinkClick r:id="rId2"/>
              </a:rPr>
              <a:t>3. </a:t>
            </a:r>
            <a:r>
              <a:rPr dirty="0" smtClean="0">
                <a:ea typeface="+mn-ea"/>
                <a:cs typeface="+mn-cs"/>
              </a:rPr>
              <a:t>Assistant professor, School of Information Studies, Syracuse University.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CrossRef.org</a:t>
            </a:r>
          </a:p>
        </p:txBody>
      </p:sp>
      <p:sp>
        <p:nvSpPr>
          <p:cNvPr id="27651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3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-65" charset="2"/>
              <a:buNone/>
            </a:pPr>
            <a:r>
              <a:rPr lang="en-US" dirty="0" err="1" smtClean="0"/>
              <a:t>CrossRef</a:t>
            </a:r>
            <a:r>
              <a:rPr lang="en-US" dirty="0" smtClean="0"/>
              <a:t> is an independent membership association, founded and directed by publishers. </a:t>
            </a:r>
            <a:r>
              <a:rPr lang="en-US" dirty="0" err="1" smtClean="0"/>
              <a:t>CrossRef’s</a:t>
            </a:r>
            <a:r>
              <a:rPr lang="en-US" dirty="0" smtClean="0"/>
              <a:t> mandate is to connect users to primary research content, by enabling publishers to work collectively. </a:t>
            </a:r>
            <a:r>
              <a:rPr lang="en-US" dirty="0" err="1" smtClean="0"/>
              <a:t>CrossRef</a:t>
            </a:r>
            <a:r>
              <a:rPr lang="en-US" dirty="0" smtClean="0"/>
              <a:t> is also the official DOI® link registration agency for scholarly and professional publications. Our citation-linking network today covers tens of millions of articles and other content items from thousands of scholarly and professional publishers. (CrossRef.org, “Want to Look Up a DOI?”, </a:t>
            </a:r>
            <a:r>
              <a:rPr lang="en-US" dirty="0" err="1" smtClean="0"/>
              <a:t>para</a:t>
            </a:r>
            <a:r>
              <a:rPr lang="en-US" dirty="0" smtClean="0"/>
              <a:t>.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Finding DOIs with Crossref</a:t>
            </a:r>
          </a:p>
        </p:txBody>
      </p:sp>
      <p:sp>
        <p:nvSpPr>
          <p:cNvPr id="28675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7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Check out the animated introduction at:  </a:t>
            </a:r>
            <a:r>
              <a:rPr lang="en-US" dirty="0" smtClean="0">
                <a:hlinkClick r:id="rId2"/>
              </a:rPr>
              <a:t>http://www.crossref.org/CrossRefAnimation.html</a:t>
            </a:r>
            <a:endParaRPr lang="en-US" dirty="0" smtClean="0"/>
          </a:p>
          <a:p>
            <a:r>
              <a:rPr lang="en-US" dirty="0" smtClean="0"/>
              <a:t>Click on Guest Query at </a:t>
            </a:r>
            <a:r>
              <a:rPr lang="en-US" dirty="0" smtClean="0">
                <a:hlinkClick r:id="rId3"/>
              </a:rPr>
              <a:t>http://www.crossref.org/</a:t>
            </a:r>
            <a:r>
              <a:rPr lang="en-US" dirty="0" smtClean="0"/>
              <a:t> for a free DOI lookup </a:t>
            </a:r>
          </a:p>
          <a:p>
            <a:r>
              <a:rPr lang="en-US" dirty="0" smtClean="0"/>
              <a:t>Consider browsing for your journal title to save on typing in article information for journals not participating in the DOI initiative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Web sources</a:t>
            </a:r>
          </a:p>
        </p:txBody>
      </p:sp>
      <p:sp>
        <p:nvSpPr>
          <p:cNvPr id="2969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1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273050" lvl="1">
              <a:lnSpc>
                <a:spcPct val="90000"/>
              </a:lnSpc>
              <a:spcBef>
                <a:spcPts val="600"/>
              </a:spcBef>
            </a:pPr>
            <a:r>
              <a:rPr lang="en-US" dirty="0" smtClean="0"/>
              <a:t>Non-periodical Web document</a:t>
            </a:r>
          </a:p>
          <a:p>
            <a:pPr marL="639763" lvl="2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dirty="0" smtClean="0"/>
              <a:t>Jones, B. (1997). </a:t>
            </a:r>
            <a:r>
              <a:rPr lang="en-US" i="1" dirty="0" smtClean="0"/>
              <a:t>Manuscripts, books, and maps: The printing press and a changing world.</a:t>
            </a:r>
            <a:r>
              <a:rPr lang="en-US" dirty="0" smtClean="0"/>
              <a:t> Retrieved from </a:t>
            </a:r>
            <a:r>
              <a:rPr lang="en-US" dirty="0" smtClean="0">
                <a:hlinkClick r:id="rId2"/>
              </a:rPr>
              <a:t>http://communication.ucsd.edu/bjones/Books/booktext.html</a:t>
            </a:r>
            <a:r>
              <a:rPr lang="en-US" dirty="0" smtClean="0"/>
              <a:t> </a:t>
            </a:r>
          </a:p>
          <a:p>
            <a:pPr marL="273050" lvl="1">
              <a:lnSpc>
                <a:spcPct val="90000"/>
              </a:lnSpc>
              <a:spcBef>
                <a:spcPts val="600"/>
              </a:spcBef>
            </a:pPr>
            <a:r>
              <a:rPr lang="en-US" dirty="0" smtClean="0"/>
              <a:t> Chapter/section of a Web document</a:t>
            </a:r>
          </a:p>
          <a:p>
            <a:pPr marL="639763" lvl="2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dirty="0" smtClean="0"/>
              <a:t>Bureau of Labor Statistics. U.S. Department of Labor. (2009, December 17). Librarians. In </a:t>
            </a:r>
            <a:r>
              <a:rPr lang="en-US" i="1" dirty="0" smtClean="0"/>
              <a:t>Occupational outlook handbook, 2010-2011 edition</a:t>
            </a:r>
            <a:r>
              <a:rPr lang="en-US" dirty="0" smtClean="0"/>
              <a:t>. Retrieved from </a:t>
            </a:r>
            <a:r>
              <a:rPr lang="en-US" u="sng" dirty="0" smtClean="0">
                <a:hlinkClick r:id="rId3"/>
              </a:rPr>
              <a:t>http://www.bls.gov/oco/ocos068.htm</a:t>
            </a:r>
            <a:endParaRPr lang="en-US" u="sng" dirty="0" smtClean="0"/>
          </a:p>
          <a:p>
            <a:pPr marL="273050" lvl="1">
              <a:lnSpc>
                <a:spcPct val="90000"/>
              </a:lnSpc>
              <a:spcBef>
                <a:spcPts val="600"/>
              </a:spcBef>
            </a:pPr>
            <a:r>
              <a:rPr lang="en-US" dirty="0" smtClean="0"/>
              <a:t>No date available</a:t>
            </a:r>
          </a:p>
          <a:p>
            <a:pPr marL="639763" lvl="2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dirty="0" smtClean="0"/>
              <a:t>Library of Congress. (n.d.). </a:t>
            </a:r>
            <a:r>
              <a:rPr lang="en-US" i="1" dirty="0" smtClean="0"/>
              <a:t>Thesaurus for graphic materials.</a:t>
            </a:r>
            <a:r>
              <a:rPr lang="en-US" dirty="0" smtClean="0"/>
              <a:t>  Retrieved February 4, </a:t>
            </a:r>
            <a:r>
              <a:rPr lang="en-US" dirty="0" smtClean="0"/>
              <a:t>2012, </a:t>
            </a:r>
            <a:r>
              <a:rPr lang="en-US" dirty="0" smtClean="0"/>
              <a:t>from </a:t>
            </a:r>
            <a:r>
              <a:rPr lang="en-US" u="sng" dirty="0" smtClean="0">
                <a:hlinkClick r:id="rId4"/>
              </a:rPr>
              <a:t>http://www.loc.gov/pictures/collection/tgm/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In-text citations:  Paraphrasing</a:t>
            </a:r>
          </a:p>
        </p:txBody>
      </p:sp>
      <p:sp>
        <p:nvSpPr>
          <p:cNvPr id="3072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5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z="2400" smtClean="0"/>
              <a:t>While the circulation numbers of borrowed materials have dipped, the number of people who visit the library without borrowing anything has increased (Westmoreland, 2003; see also Skot-Hansen, 2002). </a:t>
            </a:r>
          </a:p>
          <a:p>
            <a:pPr>
              <a:buFont typeface="Wingdings 2" pitchFamily="-65" charset="2"/>
              <a:buNone/>
            </a:pPr>
            <a:endParaRPr lang="en-US" sz="2400" smtClean="0"/>
          </a:p>
          <a:p>
            <a:r>
              <a:rPr lang="en-US" sz="2400" smtClean="0"/>
              <a:t>Lawson (2004) describes the public library as an excellent example of a </a:t>
            </a:r>
            <a:r>
              <a:rPr lang="en-US" sz="2400" i="1" smtClean="0"/>
              <a:t>third place</a:t>
            </a:r>
            <a:r>
              <a:rPr lang="en-US" sz="2400" smtClean="0"/>
              <a:t>, a location distinct from the </a:t>
            </a:r>
            <a:r>
              <a:rPr lang="en-US" sz="2400" i="1" smtClean="0"/>
              <a:t>first place </a:t>
            </a:r>
            <a:r>
              <a:rPr lang="en-US" sz="2400" smtClean="0"/>
              <a:t>(home), and the </a:t>
            </a:r>
            <a:r>
              <a:rPr lang="en-US" sz="2400" i="1" smtClean="0"/>
              <a:t>second place</a:t>
            </a:r>
            <a:r>
              <a:rPr lang="en-US" sz="2400" smtClean="0"/>
              <a:t> (work/ school).</a:t>
            </a:r>
          </a:p>
          <a:p>
            <a:pPr>
              <a:buFont typeface="Wingdings 2" pitchFamily="-65" charset="2"/>
              <a:buNone/>
            </a:pPr>
            <a:endParaRPr lang="en-US" sz="2400" smtClean="0"/>
          </a:p>
          <a:p>
            <a:pPr>
              <a:buFont typeface="Wingdings 2" pitchFamily="-65" charset="2"/>
              <a:buNone/>
            </a:pPr>
            <a:r>
              <a:rPr lang="en-US" sz="2400" smtClean="0"/>
              <a:t>[Thanks to Alumna Deidre Hoguet for these and subsequent examples, used with permission]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In-text citations:  Direct quotations</a:t>
            </a:r>
          </a:p>
        </p:txBody>
      </p:sp>
      <p:sp>
        <p:nvSpPr>
          <p:cNvPr id="31747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9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z="2400" dirty="0" smtClean="0"/>
              <a:t>Public spaces associated with culture or learning, such as libraries, “hold a particularly strong appeal for many people, even those that do not use them frequently” (Demas &amp; Scherer, 2002, p. 65).</a:t>
            </a:r>
          </a:p>
          <a:p>
            <a:pPr>
              <a:buFont typeface="Wingdings 2" pitchFamily="-65" charset="2"/>
              <a:buNone/>
            </a:pPr>
            <a:endParaRPr lang="en-US" sz="2400" dirty="0" smtClean="0"/>
          </a:p>
          <a:p>
            <a:r>
              <a:rPr lang="en-US" sz="2400" dirty="0" smtClean="0"/>
              <a:t>As </a:t>
            </a:r>
            <a:r>
              <a:rPr lang="en-US" sz="2400" dirty="0" err="1" smtClean="0"/>
              <a:t>Skot</a:t>
            </a:r>
            <a:r>
              <a:rPr lang="en-US" sz="2400" dirty="0" smtClean="0"/>
              <a:t>-Hansen (2002) points out, “when libraries increasingly function as a social space, it should be seen as a reaction to the lack of public and relaxed meeting places in post-modern society” (</a:t>
            </a:r>
            <a:r>
              <a:rPr lang="en-US" sz="2400" dirty="0" err="1" smtClean="0"/>
              <a:t>para</a:t>
            </a:r>
            <a:r>
              <a:rPr lang="en-US" sz="2400" dirty="0" smtClean="0"/>
              <a:t>. 3).</a:t>
            </a:r>
          </a:p>
          <a:p>
            <a:pPr>
              <a:buFont typeface="Wingdings 2" pitchFamily="-65" charset="2"/>
              <a:buNone/>
            </a:pPr>
            <a:r>
              <a:rPr lang="en-US" sz="2400" dirty="0" smtClean="0"/>
              <a:t>[If a source is electronic, refer to section, if possible, and paragraph.]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In-text citations: Sources of data</a:t>
            </a:r>
          </a:p>
        </p:txBody>
      </p:sp>
      <p:sp>
        <p:nvSpPr>
          <p:cNvPr id="32771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3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Reich and Weiser (1994) note that only 20% of floor space in small libraries is devoted to shelving.</a:t>
            </a:r>
          </a:p>
          <a:p>
            <a:r>
              <a:rPr lang="en-US" smtClean="0"/>
              <a:t>The most frequently offered type of instructional program is computer or Internet training; a recent study found that 56% of all public libraries in the United States offered it (Lewis, Farris, &amp; Greene, 2002). </a:t>
            </a:r>
          </a:p>
          <a:p>
            <a:r>
              <a:rPr lang="en-US" smtClean="0">
                <a:solidFill>
                  <a:schemeClr val="accent1"/>
                </a:solidFill>
              </a:rPr>
              <a:t>Note:  While not strictly necessary, citing page numbers when citing data or paraphrasing can be very helpful to the reader.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In-text citations: Personal communication</a:t>
            </a:r>
          </a:p>
        </p:txBody>
      </p:sp>
      <p:sp>
        <p:nvSpPr>
          <p:cNvPr id="3481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1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When citing interviews, letters, e-mails, etc., include the communicator’s name, the fact that it was a personal communication, and the date of the communication. Do not include personal communication in the reference list:</a:t>
            </a:r>
          </a:p>
          <a:p>
            <a:pPr lvl="1"/>
            <a:r>
              <a:rPr lang="en-US" dirty="0" smtClean="0"/>
              <a:t>A. P. Smith also claimed that many of her students had difficulties with APA style (personal communication, November 3, 2002). (Purdue OWL, 2011, APA PPT Slide Presentation, slide 29)</a:t>
            </a:r>
          </a:p>
          <a:p>
            <a:pPr lvl="1"/>
            <a:r>
              <a:rPr lang="en-US" dirty="0" smtClean="0">
                <a:solidFill>
                  <a:srgbClr val="D16349"/>
                </a:solidFill>
              </a:rPr>
              <a:t>But, it CAN be useful to include copies of emails or other written communication as Appendices to your paper</a:t>
            </a:r>
          </a:p>
          <a:p>
            <a:pPr lvl="1">
              <a:buFont typeface="Wingdings 2" pitchFamily="-65" charset="2"/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In-text citations: Multiple authors</a:t>
            </a:r>
          </a:p>
        </p:txBody>
      </p:sp>
      <p:sp>
        <p:nvSpPr>
          <p:cNvPr id="3584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5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Three to five authors, use all the authors the first time cited:</a:t>
            </a:r>
          </a:p>
          <a:p>
            <a:pPr>
              <a:buFont typeface="Wingdings 2" pitchFamily="-65" charset="2"/>
              <a:buNone/>
            </a:pPr>
            <a:r>
              <a:rPr lang="en-US" dirty="0" smtClean="0"/>
              <a:t>	(Lewis, Farris, &amp; Greene, 2002)</a:t>
            </a:r>
          </a:p>
          <a:p>
            <a:r>
              <a:rPr lang="en-US" dirty="0" smtClean="0"/>
              <a:t>In subsequent citations, follow this model:</a:t>
            </a:r>
          </a:p>
          <a:p>
            <a:pPr>
              <a:buFont typeface="Wingdings 2" pitchFamily="-65" charset="2"/>
              <a:buNone/>
            </a:pPr>
            <a:r>
              <a:rPr lang="en-US" dirty="0" smtClean="0"/>
              <a:t> 	(Lewis et al., 2002)</a:t>
            </a:r>
          </a:p>
          <a:p>
            <a:r>
              <a:rPr lang="en-US" dirty="0" smtClean="0"/>
              <a:t>With six or more authors cite only the first author followed by et 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Why do we need style guides?</a:t>
            </a:r>
          </a:p>
        </p:txBody>
      </p:sp>
      <p:sp>
        <p:nvSpPr>
          <p:cNvPr id="17411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3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Consistent, accepted standards for structuring research papers and handling reference citations</a:t>
            </a:r>
          </a:p>
          <a:p>
            <a:r>
              <a:rPr lang="en-US" smtClean="0"/>
              <a:t>Proper, accepted way to acknowledge sources of information mentioned in your paper, presentation or annotated bibliography</a:t>
            </a:r>
          </a:p>
          <a:p>
            <a:pPr lvl="1"/>
            <a:r>
              <a:rPr lang="en-US" smtClean="0"/>
              <a:t>Direct quotations</a:t>
            </a:r>
          </a:p>
          <a:p>
            <a:pPr lvl="1"/>
            <a:r>
              <a:rPr lang="en-US" smtClean="0"/>
              <a:t>Close paraphrases</a:t>
            </a:r>
          </a:p>
          <a:p>
            <a:pPr lvl="1"/>
            <a:r>
              <a:rPr lang="en-US" smtClean="0"/>
              <a:t>Citation of sources of data</a:t>
            </a:r>
          </a:p>
          <a:p>
            <a:r>
              <a:rPr lang="en-US" smtClean="0"/>
              <a:t>Of key importance for avoiding appearance of plagiarism!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000" smtClean="0">
                <a:solidFill>
                  <a:srgbClr val="7B9899"/>
                </a:solidFill>
              </a:rPr>
              <a:t>Correspondence of References and In-Text Citations</a:t>
            </a:r>
          </a:p>
        </p:txBody>
      </p:sp>
      <p:sp>
        <p:nvSpPr>
          <p:cNvPr id="36867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3686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69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-65" charset="2"/>
              <a:buNone/>
            </a:pPr>
            <a:r>
              <a:rPr lang="en-US" dirty="0" smtClean="0"/>
              <a:t>“Each reference cited in text must appear in the reference list, and each entry in the reference list must be cited in text” (APA, 2010, p. 174).</a:t>
            </a:r>
          </a:p>
          <a:p>
            <a:pPr>
              <a:buFont typeface="Wingdings 2" pitchFamily="-65" charset="2"/>
              <a:buNone/>
            </a:pPr>
            <a:endParaRPr lang="en-US" dirty="0" smtClean="0"/>
          </a:p>
          <a:p>
            <a:r>
              <a:rPr lang="en-US" smtClean="0"/>
              <a:t>HINT:  Once your paper is done, go through each in-text citation, and put a checkmark next to the corresponding item in the References. At </a:t>
            </a:r>
            <a:r>
              <a:rPr lang="en-US" dirty="0" smtClean="0"/>
              <a:t>the end of the paper, confirm that ALL listed items in the Reference list have checkmarks next to them.  If not, revise your work accordingly.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General Format for APA Papers</a:t>
            </a:r>
          </a:p>
        </p:txBody>
      </p:sp>
      <p:sp>
        <p:nvSpPr>
          <p:cNvPr id="37891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3789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3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Title page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Page header (use insert Page Header)</a:t>
            </a:r>
          </a:p>
          <a:p>
            <a:pPr lvl="2">
              <a:lnSpc>
                <a:spcPct val="90000"/>
              </a:lnSpc>
            </a:pPr>
            <a:r>
              <a:rPr lang="en-US" sz="1900" smtClean="0"/>
              <a:t>Pagination starts here!  (top right)</a:t>
            </a:r>
          </a:p>
          <a:p>
            <a:pPr lvl="2">
              <a:lnSpc>
                <a:spcPct val="90000"/>
              </a:lnSpc>
            </a:pPr>
            <a:r>
              <a:rPr lang="en-US" sz="1900" smtClean="0"/>
              <a:t>Running head:  TITLE OF YOUR PAPER (top left)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Title of the paper, author’s name, institutional affiliation (centered)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Abstract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New page, with Abstract centered under the page header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Page header after page 1 only includes the TITLE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Concise summary, 150-250 words, double-spaced, full sentences</a:t>
            </a:r>
          </a:p>
          <a:p>
            <a:pPr lvl="1">
              <a:lnSpc>
                <a:spcPct val="90000"/>
              </a:lnSpc>
              <a:buFont typeface="Wingdings 2" pitchFamily="-65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General Format for APA Papers</a:t>
            </a:r>
          </a:p>
        </p:txBody>
      </p:sp>
      <p:sp>
        <p:nvSpPr>
          <p:cNvPr id="38915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3891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17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smtClean="0"/>
              <a:t>Title page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Abstract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Main Body (Text)</a:t>
            </a:r>
          </a:p>
          <a:p>
            <a:pPr lvl="1">
              <a:lnSpc>
                <a:spcPct val="80000"/>
              </a:lnSpc>
            </a:pPr>
            <a:r>
              <a:rPr lang="en-US" smtClean="0"/>
              <a:t>First text page is number 3</a:t>
            </a:r>
          </a:p>
          <a:p>
            <a:pPr lvl="1">
              <a:lnSpc>
                <a:spcPct val="80000"/>
              </a:lnSpc>
            </a:pPr>
            <a:r>
              <a:rPr lang="en-US" smtClean="0"/>
              <a:t>Continue TITLE as running header (but do NOT include “Running head” after title page)</a:t>
            </a:r>
          </a:p>
          <a:p>
            <a:pPr lvl="1">
              <a:lnSpc>
                <a:spcPct val="80000"/>
              </a:lnSpc>
            </a:pPr>
            <a:r>
              <a:rPr lang="en-US" smtClean="0"/>
              <a:t>Also type the Title at the top of the page, centered</a:t>
            </a:r>
          </a:p>
          <a:p>
            <a:pPr lvl="1">
              <a:lnSpc>
                <a:spcPct val="80000"/>
              </a:lnSpc>
            </a:pPr>
            <a:r>
              <a:rPr lang="en-US" smtClean="0"/>
              <a:t>Type text double-spaced, all sections following without a break</a:t>
            </a:r>
          </a:p>
          <a:p>
            <a:pPr lvl="1">
              <a:lnSpc>
                <a:spcPct val="80000"/>
              </a:lnSpc>
            </a:pPr>
            <a:r>
              <a:rPr lang="en-US" smtClean="0"/>
              <a:t>Start with an introduction, but do not use “Introduction” as a heading</a:t>
            </a:r>
          </a:p>
          <a:p>
            <a:pPr lvl="1">
              <a:lnSpc>
                <a:spcPct val="80000"/>
              </a:lnSpc>
            </a:pPr>
            <a:r>
              <a:rPr lang="en-US" smtClean="0"/>
              <a:t>Consider subsequent headings to group related portions of your paper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References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General Format for APA Papers</a:t>
            </a:r>
          </a:p>
        </p:txBody>
      </p:sp>
      <p:sp>
        <p:nvSpPr>
          <p:cNvPr id="3993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3994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1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Title page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Abstract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Main Body (Text)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References (also see previous slides)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Center page title (References) at top of page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Double-space entries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Flush left first line, indent subsequent lines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Order </a:t>
            </a:r>
            <a:r>
              <a:rPr lang="en-US" sz="3600" dirty="0" smtClean="0">
                <a:solidFill>
                  <a:srgbClr val="D16349"/>
                </a:solidFill>
              </a:rPr>
              <a:t>alphabetically</a:t>
            </a:r>
            <a:r>
              <a:rPr lang="en-US" dirty="0" smtClean="0"/>
              <a:t> by first author’s last name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If no author listed, start with next element (e.g. article title)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If same author, different years, list earliest citation first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To Repeat….</a:t>
            </a:r>
          </a:p>
        </p:txBody>
      </p:sp>
      <p:sp>
        <p:nvSpPr>
          <p:cNvPr id="4096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4096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5" name="Rectangle 3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List references in alphabetical order by last name of first author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Book citation: </a:t>
            </a:r>
          </a:p>
          <a:p>
            <a:pPr lvl="1">
              <a:lnSpc>
                <a:spcPct val="90000"/>
              </a:lnSpc>
              <a:buFont typeface="Wingdings 2" pitchFamily="-65" charset="2"/>
              <a:buNone/>
            </a:pPr>
            <a:r>
              <a:rPr lang="en-US" sz="1800" dirty="0"/>
              <a:t>	  </a:t>
            </a:r>
            <a:r>
              <a:rPr lang="en-US" sz="1800" dirty="0">
                <a:solidFill>
                  <a:schemeClr val="tx1"/>
                </a:solidFill>
              </a:rPr>
              <a:t>Calfee, R. C., &amp; Valencia, R. R. (1991). </a:t>
            </a:r>
            <a:r>
              <a:rPr lang="en-US" sz="1800" i="1" dirty="0">
                <a:solidFill>
                  <a:schemeClr val="tx1"/>
                </a:solidFill>
              </a:rPr>
              <a:t>APA guide to preparing</a:t>
            </a:r>
          </a:p>
          <a:p>
            <a:pPr lvl="2">
              <a:lnSpc>
                <a:spcPct val="80000"/>
              </a:lnSpc>
              <a:buFont typeface="Wingdings 2" pitchFamily="-65" charset="2"/>
              <a:buNone/>
            </a:pPr>
            <a:r>
              <a:rPr lang="en-US" sz="1800" i="1" dirty="0"/>
              <a:t>       manuscripts for journal publication</a:t>
            </a:r>
            <a:r>
              <a:rPr lang="en-US" sz="1800" dirty="0"/>
              <a:t>. Washington, DC: </a:t>
            </a:r>
          </a:p>
          <a:p>
            <a:pPr lvl="2">
              <a:lnSpc>
                <a:spcPct val="80000"/>
              </a:lnSpc>
              <a:buFont typeface="Wingdings 2" pitchFamily="-65" charset="2"/>
              <a:buNone/>
            </a:pPr>
            <a:r>
              <a:rPr lang="en-US" sz="1800" dirty="0"/>
              <a:t>       American Psychological Association.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Journal citation:</a:t>
            </a:r>
          </a:p>
          <a:p>
            <a:pPr lvl="2">
              <a:lnSpc>
                <a:spcPct val="90000"/>
              </a:lnSpc>
              <a:buFont typeface="Wingdings 2" pitchFamily="-65" charset="2"/>
              <a:buNone/>
            </a:pPr>
            <a:r>
              <a:rPr lang="en-US" sz="1800" dirty="0" err="1"/>
              <a:t>Kernis</a:t>
            </a:r>
            <a:r>
              <a:rPr lang="en-US" sz="1800" dirty="0"/>
              <a:t>, M. H., Cornell, D. P., Sun, C. R., Berry, A., Harlow, T., &amp; Bach,</a:t>
            </a:r>
          </a:p>
          <a:p>
            <a:pPr lvl="2">
              <a:lnSpc>
                <a:spcPct val="90000"/>
              </a:lnSpc>
              <a:buFont typeface="Wingdings 2" pitchFamily="-65" charset="2"/>
              <a:buNone/>
            </a:pPr>
            <a:r>
              <a:rPr lang="en-US" sz="1800" dirty="0"/>
              <a:t>       J. S. (1993). There's more to self-esteem than whether it is high or</a:t>
            </a:r>
          </a:p>
          <a:p>
            <a:pPr lvl="2">
              <a:lnSpc>
                <a:spcPct val="90000"/>
              </a:lnSpc>
              <a:buFont typeface="Wingdings 2" pitchFamily="-65" charset="2"/>
              <a:buNone/>
            </a:pPr>
            <a:r>
              <a:rPr lang="en-US" sz="1800" dirty="0"/>
              <a:t>       low: The importance of stability of self-esteem. </a:t>
            </a:r>
            <a:r>
              <a:rPr lang="en-US" sz="1800" i="1" dirty="0"/>
              <a:t>Journal of </a:t>
            </a:r>
          </a:p>
          <a:p>
            <a:pPr lvl="2">
              <a:lnSpc>
                <a:spcPct val="90000"/>
              </a:lnSpc>
              <a:buFont typeface="Wingdings 2" pitchFamily="-65" charset="2"/>
              <a:buNone/>
            </a:pPr>
            <a:r>
              <a:rPr lang="en-US" sz="1800" i="1" dirty="0"/>
              <a:t>       Personality and Social Psychology, 65</a:t>
            </a:r>
            <a:r>
              <a:rPr lang="en-US" sz="1800" dirty="0"/>
              <a:t>, 1190-1204.</a:t>
            </a:r>
          </a:p>
          <a:p>
            <a:pPr lvl="2">
              <a:lnSpc>
                <a:spcPct val="90000"/>
              </a:lnSpc>
              <a:buFont typeface="Wingdings 2" pitchFamily="-65" charset="2"/>
              <a:buNone/>
            </a:pPr>
            <a:endParaRPr lang="en-US" sz="1800" dirty="0"/>
          </a:p>
          <a:p>
            <a:pPr>
              <a:lnSpc>
                <a:spcPct val="90000"/>
              </a:lnSpc>
              <a:buFont typeface="Wingdings 2" pitchFamily="-65" charset="2"/>
              <a:buNone/>
            </a:pPr>
            <a:r>
              <a:rPr lang="en-US" sz="2000" dirty="0"/>
              <a:t>NOTE handling of capitalization within titles, and use of author’s initials!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See Sample APA paper with detailed instruction on “how to do it”:</a:t>
            </a:r>
          </a:p>
          <a:p>
            <a:pPr>
              <a:lnSpc>
                <a:spcPct val="80000"/>
              </a:lnSpc>
              <a:buFont typeface="Wingdings 2" pitchFamily="-65" charset="2"/>
              <a:buNone/>
            </a:pPr>
            <a:r>
              <a:rPr lang="en-US" dirty="0" smtClean="0"/>
              <a:t>Purdue University Online Writing Lab.  (n.d.)  Sample APA paper.  Retrieved </a:t>
            </a:r>
            <a:r>
              <a:rPr lang="en-US" dirty="0" smtClean="0"/>
              <a:t>February 7, 2012, from </a:t>
            </a:r>
            <a:r>
              <a:rPr lang="en-US" dirty="0" smtClean="0">
                <a:hlinkClick r:id="rId2"/>
              </a:rPr>
              <a:t>http://owl.english.purdue.edu/owl/resource/560/18/</a:t>
            </a:r>
            <a:endParaRPr lang="en-US" dirty="0" smtClean="0"/>
          </a:p>
          <a:p>
            <a:pPr>
              <a:lnSpc>
                <a:spcPct val="80000"/>
              </a:lnSpc>
              <a:buFont typeface="Wingdings 2" pitchFamily="-65" charset="2"/>
              <a:buNone/>
            </a:pPr>
            <a:endParaRPr lang="en-US" sz="2400" dirty="0" smtClean="0"/>
          </a:p>
          <a:p>
            <a:pPr>
              <a:lnSpc>
                <a:spcPct val="80000"/>
              </a:lnSpc>
              <a:buFont typeface="Wingdings 2" pitchFamily="-65" charset="2"/>
              <a:buNone/>
            </a:pPr>
            <a:r>
              <a:rPr lang="en-US" sz="2400" dirty="0" smtClean="0"/>
              <a:t>OR, see </a:t>
            </a:r>
            <a:r>
              <a:rPr lang="en-US" u="sng" dirty="0" smtClean="0">
                <a:solidFill>
                  <a:srgbClr val="0050AE"/>
                </a:solidFill>
                <a:latin typeface="Times New Roman" pitchFamily="-65" charset="0"/>
                <a:hlinkClick r:id="rId3"/>
              </a:rPr>
              <a:t>http://owl.english.purdue.edu/media/pdf/20090212013008_560.pdf</a:t>
            </a:r>
            <a:endParaRPr lang="en-US" u="sng" dirty="0" smtClean="0">
              <a:solidFill>
                <a:srgbClr val="0050AE"/>
              </a:solidFill>
              <a:latin typeface="Helvetica" pitchFamily="-65" charset="0"/>
            </a:endParaRPr>
          </a:p>
        </p:txBody>
      </p:sp>
      <p:sp>
        <p:nvSpPr>
          <p:cNvPr id="41986" name="Date Placeholder 2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41987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90" name="Footer Placeholder 3"/>
          <p:cNvSpPr txBox="1">
            <a:spLocks noGrp="1"/>
          </p:cNvSpPr>
          <p:nvPr/>
        </p:nvSpPr>
        <p:spPr bwMode="auto">
          <a:xfrm>
            <a:off x="2133600" y="6203950"/>
            <a:ext cx="3581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endParaRPr lang="en-US" sz="1200" dirty="0">
              <a:solidFill>
                <a:schemeClr val="tx2"/>
              </a:solidFill>
              <a:latin typeface="Constantia" pitchFamily="-65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Format for APA Papers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More on References</a:t>
            </a:r>
          </a:p>
        </p:txBody>
      </p:sp>
      <p:sp>
        <p:nvSpPr>
          <p:cNvPr id="43011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4301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13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If author appears as single author, and also as first author of a group, single author citation goes first</a:t>
            </a:r>
          </a:p>
          <a:p>
            <a:r>
              <a:rPr lang="en-US" smtClean="0"/>
              <a:t>Two or more works by same author (or group of authors in the same order), published in same year, label by year and letter</a:t>
            </a:r>
          </a:p>
          <a:p>
            <a:pPr lvl="1"/>
            <a:r>
              <a:rPr lang="en-US" smtClean="0"/>
              <a:t>Smith, J.  (2001a)…..</a:t>
            </a:r>
          </a:p>
          <a:p>
            <a:pPr lvl="1"/>
            <a:r>
              <a:rPr lang="en-US" smtClean="0"/>
              <a:t>Smith, J. (2001b)…. Etc.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A note on writing style…</a:t>
            </a:r>
          </a:p>
        </p:txBody>
      </p:sp>
      <p:sp>
        <p:nvSpPr>
          <p:cNvPr id="44035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38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Use third person point of view; avoid inserting your personal opinions (e.g. I agree with the author that…)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Use active voice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Try to be clear and concise; use complete sentences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Alternate short and long sentences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Check for overuse of the same words within one paragraph (e.g. also, consider, in addition, as well)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Avoid run-on sentences, one or two sentence paragraphs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Break up lengthy paragraphs or lengthy sentences for greater readability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More on writing style</a:t>
            </a:r>
          </a:p>
        </p:txBody>
      </p:sp>
      <p:sp>
        <p:nvSpPr>
          <p:cNvPr id="4505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4506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2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ea typeface="+mn-ea"/>
                <a:cs typeface="+mn-cs"/>
              </a:rPr>
              <a:t>Use spell-checker, but double-check that correct term has been used in context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ea typeface="+mn-ea"/>
                <a:cs typeface="+mn-cs"/>
              </a:rPr>
              <a:t>Do not confuse their, there, they’re; site, cite and sight; aid and aide, etc.</a:t>
            </a:r>
            <a:endParaRPr lang="en-US" sz="1800" smtClean="0">
              <a:ea typeface="+mn-ea"/>
              <a:cs typeface="+mn-cs"/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mtClean="0">
                <a:ea typeface="+mn-ea"/>
                <a:cs typeface="+mn-cs"/>
              </a:rPr>
              <a:t>Do not confuse it’s (it is) and its (possessive form, like his or her)</a:t>
            </a:r>
            <a:endParaRPr lang="en-US" sz="1800" smtClean="0">
              <a:ea typeface="+mn-ea"/>
              <a:cs typeface="+mn-cs"/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smtClean="0">
                <a:ea typeface="+mn-ea"/>
                <a:cs typeface="+mn-cs"/>
              </a:rPr>
              <a:t>Know the difference between plurals and possessives, such as libraries (plural) versus library’s and libraries’ (possessives)</a:t>
            </a:r>
          </a:p>
          <a:p>
            <a:pPr marL="274320" indent="-274320" fontAlgn="auto">
              <a:spcAft>
                <a:spcPts val="0"/>
              </a:spcAft>
              <a:buFont typeface="Wingdings 2" pitchFamily="-65" charset="2"/>
              <a:buNone/>
              <a:defRPr/>
            </a:pPr>
            <a:r>
              <a:rPr lang="en-US" sz="2800" smtClean="0">
                <a:ea typeface="+mn-ea"/>
                <a:cs typeface="+mn-cs"/>
              </a:rPr>
              <a:t>(Thanks to Dr. Chelton for much of the above)</a:t>
            </a:r>
            <a:r>
              <a:rPr lang="en-US" smtClean="0"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Conclusions</a:t>
            </a:r>
          </a:p>
        </p:txBody>
      </p:sp>
      <p:sp>
        <p:nvSpPr>
          <p:cNvPr id="4608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4608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85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This is a learning experience.  It may take some work to get a handle on all the nuances</a:t>
            </a:r>
          </a:p>
          <a:p>
            <a:r>
              <a:rPr lang="en-US" dirty="0" smtClean="0"/>
              <a:t>Consider using </a:t>
            </a:r>
            <a:r>
              <a:rPr lang="en-US" dirty="0" err="1" smtClean="0"/>
              <a:t>RefWorks</a:t>
            </a:r>
            <a:r>
              <a:rPr lang="en-US" dirty="0" smtClean="0"/>
              <a:t>, but if so, BE SURE to double-check for accuracy.  Humans are smarter than software programs</a:t>
            </a:r>
          </a:p>
          <a:p>
            <a:r>
              <a:rPr lang="en-US" dirty="0" smtClean="0"/>
              <a:t>See Chapter 3 of the APA </a:t>
            </a:r>
            <a:r>
              <a:rPr lang="en-US" i="1" dirty="0" smtClean="0"/>
              <a:t>Manual</a:t>
            </a:r>
            <a:r>
              <a:rPr lang="en-US" dirty="0" smtClean="0"/>
              <a:t> for tips on writing style and grammar &amp; usage (e.g. pp. 65-70, 77-84)</a:t>
            </a:r>
          </a:p>
          <a:p>
            <a:r>
              <a:rPr lang="en-US" dirty="0" smtClean="0"/>
              <a:t>Consult various online sources for additional help</a:t>
            </a:r>
          </a:p>
          <a:p>
            <a:pPr>
              <a:buFont typeface="Wingdings 2" pitchFamily="-65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What is plagiarism?</a:t>
            </a:r>
          </a:p>
        </p:txBody>
      </p:sp>
      <p:sp>
        <p:nvSpPr>
          <p:cNvPr id="18435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7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Failing to cite a source for any of the ideas or facts or words of others and claiming them as your own</a:t>
            </a:r>
          </a:p>
          <a:p>
            <a:pPr lvl="1"/>
            <a:r>
              <a:rPr lang="en-US" dirty="0" smtClean="0"/>
              <a:t>Especially when closely paraphrasing another’s words, with minimal changes, AND failing to cite source</a:t>
            </a:r>
          </a:p>
          <a:p>
            <a:pPr lvl="1"/>
            <a:r>
              <a:rPr lang="en-US" dirty="0" smtClean="0"/>
              <a:t>Better to paraphrase portions in your own words, as well as citing the source</a:t>
            </a:r>
          </a:p>
          <a:p>
            <a:pPr lvl="1"/>
            <a:r>
              <a:rPr lang="en-US" dirty="0" smtClean="0"/>
              <a:t>Or, paraphrase portions of another’s work in your own words, incorporating some direct quotes, and providing the source</a:t>
            </a:r>
          </a:p>
          <a:p>
            <a:r>
              <a:rPr lang="en-US" dirty="0" smtClean="0"/>
              <a:t>See “Plagiarism: What It Is and How To Avoid It”, </a:t>
            </a:r>
            <a:r>
              <a:rPr lang="en-US" dirty="0" smtClean="0">
                <a:hlinkClick r:id="rId2"/>
              </a:rPr>
              <a:t>http://www.indiana.edu/~wts/pamphlets.shtml</a:t>
            </a:r>
            <a:r>
              <a:rPr lang="en-US" dirty="0" smtClean="0"/>
              <a:t> 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Finally, PLEASE be sure to read assignment directions carefully, no matter what the course</a:t>
            </a:r>
          </a:p>
          <a:p>
            <a:r>
              <a:rPr lang="en-US" dirty="0" smtClean="0"/>
              <a:t>Failure to follow basic assignment instructions is among the most common reasons that students do less well than they might have hoped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Good luck!</a:t>
            </a:r>
          </a:p>
          <a:p>
            <a:endParaRPr lang="en-US" dirty="0" smtClean="0"/>
          </a:p>
        </p:txBody>
      </p:sp>
      <p:sp>
        <p:nvSpPr>
          <p:cNvPr id="47106" name="Date Placeholder 2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47107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10" name="Footer Placeholder 3"/>
          <p:cNvSpPr txBox="1">
            <a:spLocks noGrp="1"/>
          </p:cNvSpPr>
          <p:nvPr/>
        </p:nvSpPr>
        <p:spPr bwMode="auto">
          <a:xfrm>
            <a:off x="2133600" y="6203950"/>
            <a:ext cx="3581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endParaRPr lang="en-US" sz="1200" dirty="0">
              <a:solidFill>
                <a:schemeClr val="tx2"/>
              </a:solidFill>
              <a:latin typeface="Constantia" pitchFamily="-65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000" smtClean="0">
                <a:solidFill>
                  <a:srgbClr val="7B9899"/>
                </a:solidFill>
              </a:rPr>
              <a:t>References </a:t>
            </a:r>
            <a:br>
              <a:rPr lang="en-US" sz="3000" smtClean="0">
                <a:solidFill>
                  <a:srgbClr val="7B9899"/>
                </a:solidFill>
              </a:rPr>
            </a:br>
            <a:r>
              <a:rPr lang="en-US" sz="3000" smtClean="0">
                <a:solidFill>
                  <a:srgbClr val="7B9899"/>
                </a:solidFill>
              </a:rPr>
              <a:t>[should be doublespaced]</a:t>
            </a:r>
          </a:p>
        </p:txBody>
      </p:sp>
      <p:sp>
        <p:nvSpPr>
          <p:cNvPr id="48131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4813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33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-65" charset="2"/>
              <a:buNone/>
            </a:pPr>
            <a:r>
              <a:rPr lang="en-US" sz="1900" dirty="0" err="1" smtClean="0"/>
              <a:t>Angeli</a:t>
            </a:r>
            <a:r>
              <a:rPr lang="en-US" sz="1900" dirty="0" smtClean="0"/>
              <a:t>, E., Wagner, J., </a:t>
            </a:r>
            <a:r>
              <a:rPr lang="en-US" sz="1900" dirty="0" err="1" smtClean="0"/>
              <a:t>Lawrick</a:t>
            </a:r>
            <a:r>
              <a:rPr lang="en-US" sz="1900" dirty="0" smtClean="0"/>
              <a:t>, E., Moore, K., Anderson, M., </a:t>
            </a:r>
            <a:r>
              <a:rPr lang="en-US" sz="1900" dirty="0" err="1" smtClean="0"/>
              <a:t>Soderland</a:t>
            </a:r>
            <a:r>
              <a:rPr lang="en-US" sz="1900" dirty="0" smtClean="0"/>
              <a:t>, L., </a:t>
            </a:r>
            <a:r>
              <a:rPr lang="en-US" sz="1900" dirty="0" err="1" smtClean="0"/>
              <a:t>Brizee</a:t>
            </a:r>
            <a:r>
              <a:rPr lang="en-US" sz="1900" dirty="0" smtClean="0"/>
              <a:t>, A., &amp; Keck, R. (2011, November 16). </a:t>
            </a:r>
            <a:r>
              <a:rPr lang="en-US" sz="1900" i="1" dirty="0" smtClean="0"/>
              <a:t>General format</a:t>
            </a:r>
            <a:r>
              <a:rPr lang="en-US" sz="1900" dirty="0" smtClean="0"/>
              <a:t>. Retrieved from </a:t>
            </a:r>
            <a:r>
              <a:rPr lang="en-US" sz="1900" dirty="0" smtClean="0">
                <a:hlinkClick r:id="rId2"/>
              </a:rPr>
              <a:t>http://owl.english.purdue.edu/owl/resource/560/01/</a:t>
            </a:r>
            <a:endParaRPr lang="en-US" sz="1900" dirty="0" smtClean="0"/>
          </a:p>
          <a:p>
            <a:pPr>
              <a:buFont typeface="Wingdings 2" pitchFamily="-65" charset="2"/>
              <a:buNone/>
            </a:pPr>
            <a:r>
              <a:rPr lang="en-US" sz="1900" dirty="0" smtClean="0"/>
              <a:t>Copyright-</a:t>
            </a:r>
            <a:r>
              <a:rPr lang="en-US" sz="1800" dirty="0" smtClean="0"/>
              <a:t>Friendly</a:t>
            </a:r>
            <a:r>
              <a:rPr lang="en-US" sz="1900" dirty="0" smtClean="0"/>
              <a:t> and </a:t>
            </a:r>
            <a:r>
              <a:rPr lang="en-US" sz="1900" i="1" dirty="0" err="1" smtClean="0"/>
              <a:t>Copyleft</a:t>
            </a:r>
            <a:r>
              <a:rPr lang="en-US" sz="1900" dirty="0" smtClean="0"/>
              <a:t> Images and Sound (Mostly!) for Use in Media Projects and Web Pages, Blogs, Wikis, etc. (©2012).  Retrieved from </a:t>
            </a:r>
            <a:r>
              <a:rPr lang="en-US" sz="1800" dirty="0" smtClean="0">
                <a:hlinkClick r:id="rId3"/>
              </a:rPr>
              <a:t>http://copyrightfriendly.wikispaces.com/</a:t>
            </a:r>
            <a:endParaRPr lang="en-US" sz="1900" dirty="0" smtClean="0"/>
          </a:p>
          <a:p>
            <a:pPr>
              <a:buFont typeface="Wingdings 2" pitchFamily="-65" charset="2"/>
              <a:buNone/>
            </a:pPr>
            <a:r>
              <a:rPr lang="en-US" sz="1900" dirty="0" smtClean="0"/>
              <a:t>Landmark College. (n.d.) </a:t>
            </a:r>
            <a:r>
              <a:rPr lang="en-US" sz="1900" i="1" dirty="0" smtClean="0"/>
              <a:t>APA citation style, 6th edition.</a:t>
            </a:r>
            <a:r>
              <a:rPr lang="en-US" sz="1900" dirty="0" smtClean="0"/>
              <a:t>  Retrieved February 4, 2012, </a:t>
            </a:r>
            <a:r>
              <a:rPr lang="en-US" sz="1900" dirty="0" smtClean="0"/>
              <a:t>from </a:t>
            </a:r>
            <a:r>
              <a:rPr lang="en-US" sz="1900" dirty="0" smtClean="0">
                <a:hlinkClick r:id="rId4"/>
              </a:rPr>
              <a:t>http://www.landmark.edu/Library/citation_guides/apa.cfm</a:t>
            </a:r>
            <a:r>
              <a:rPr lang="en-US" sz="1900" dirty="0" smtClean="0"/>
              <a:t>  (esp. for citing images)</a:t>
            </a:r>
          </a:p>
          <a:p>
            <a:pPr>
              <a:buFont typeface="Wingdings 2" pitchFamily="-65" charset="2"/>
              <a:buNone/>
            </a:pPr>
            <a:r>
              <a:rPr lang="en-US" sz="1900" dirty="0" smtClean="0"/>
              <a:t>Seas, K, &amp; </a:t>
            </a:r>
            <a:r>
              <a:rPr lang="en-US" sz="1900" dirty="0" err="1" smtClean="0"/>
              <a:t>Brizee</a:t>
            </a:r>
            <a:r>
              <a:rPr lang="en-US" sz="1900" dirty="0" smtClean="0"/>
              <a:t>, A. (2010, April 21). </a:t>
            </a:r>
            <a:r>
              <a:rPr lang="en-US" sz="1900" i="1" dirty="0" smtClean="0"/>
              <a:t>APA Style workshop.</a:t>
            </a:r>
            <a:r>
              <a:rPr lang="en-US" sz="1900" dirty="0" smtClean="0"/>
              <a:t> Retrieved from </a:t>
            </a:r>
            <a:r>
              <a:rPr lang="en-US" sz="1900" dirty="0" smtClean="0">
                <a:hlinkClick r:id="rId5"/>
              </a:rPr>
              <a:t>http://owl.english.purdue.edu/owl/resource/664/01/</a:t>
            </a:r>
            <a:r>
              <a:rPr lang="en-US" sz="1900" dirty="0" smtClean="0"/>
              <a:t> </a:t>
            </a:r>
          </a:p>
          <a:p>
            <a:pPr>
              <a:buFont typeface="Wingdings 2" pitchFamily="-65" charset="2"/>
              <a:buNone/>
            </a:pPr>
            <a:r>
              <a:rPr lang="en-US" sz="1900" dirty="0" smtClean="0"/>
              <a:t>Writing Tutorial Services, Indiana University, Bloomington. (2011, August 31). </a:t>
            </a:r>
            <a:r>
              <a:rPr lang="en-US" sz="1900" i="1" dirty="0" smtClean="0"/>
              <a:t>Plagiarism: What it is, and how to avoid it </a:t>
            </a:r>
            <a:r>
              <a:rPr lang="en-US" sz="1900" dirty="0" smtClean="0"/>
              <a:t>[Brochure].  Retrieved  from </a:t>
            </a:r>
            <a:r>
              <a:rPr lang="en-US" sz="1900" dirty="0" smtClean="0">
                <a:hlinkClick r:id="rId6"/>
              </a:rPr>
              <a:t>http://www.indiana.edu/~wts/pamphlets.shtml</a:t>
            </a:r>
            <a:r>
              <a:rPr lang="en-US" sz="19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Additional Resources</a:t>
            </a:r>
          </a:p>
        </p:txBody>
      </p:sp>
      <p:sp>
        <p:nvSpPr>
          <p:cNvPr id="49155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4915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7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lnSpc>
                <a:spcPct val="80000"/>
              </a:lnSpc>
              <a:buFont typeface="Wingdings 2" pitchFamily="-65" charset="2"/>
              <a:buNone/>
            </a:pPr>
            <a:r>
              <a:rPr lang="en-US" sz="2100" dirty="0" smtClean="0"/>
              <a:t>American Psychological Association.  ( © 2012).  </a:t>
            </a:r>
            <a:r>
              <a:rPr lang="en-US" sz="2100" i="1" dirty="0" smtClean="0"/>
              <a:t>Frequently asked questions about APA style. </a:t>
            </a:r>
            <a:r>
              <a:rPr lang="en-US" sz="2100" dirty="0" smtClean="0"/>
              <a:t> Retrieved from </a:t>
            </a:r>
            <a:r>
              <a:rPr lang="en-US" sz="2100" dirty="0" smtClean="0">
                <a:hlinkClick r:id="rId2"/>
              </a:rPr>
              <a:t>http://www.apastyle.org/learn/faqs/index.aspx</a:t>
            </a:r>
            <a:endParaRPr lang="en-US" sz="2100" dirty="0" smtClean="0"/>
          </a:p>
          <a:p>
            <a:pPr>
              <a:lnSpc>
                <a:spcPct val="80000"/>
              </a:lnSpc>
              <a:buFont typeface="Wingdings 2" pitchFamily="-65" charset="2"/>
              <a:buNone/>
            </a:pPr>
            <a:endParaRPr lang="en-US" sz="2100" dirty="0" smtClean="0"/>
          </a:p>
          <a:p>
            <a:pPr>
              <a:lnSpc>
                <a:spcPct val="80000"/>
              </a:lnSpc>
              <a:buFont typeface="Wingdings 2" pitchFamily="-65" charset="2"/>
              <a:buNone/>
            </a:pPr>
            <a:r>
              <a:rPr lang="en-US" sz="2100" dirty="0" smtClean="0"/>
              <a:t>Cornell University Library.  (2010, February).  </a:t>
            </a:r>
            <a:r>
              <a:rPr lang="en-US" sz="2100" i="1" dirty="0" smtClean="0"/>
              <a:t>Citation management: APA citation style .  </a:t>
            </a:r>
            <a:r>
              <a:rPr lang="en-US" sz="2100" dirty="0" smtClean="0"/>
              <a:t>Retrieved from </a:t>
            </a:r>
            <a:r>
              <a:rPr lang="en-US" sz="2100" dirty="0" smtClean="0">
                <a:hlinkClick r:id="rId3"/>
              </a:rPr>
              <a:t>http://www.library.cornell.edu/newhelp/res_strategy/citing/apa.html</a:t>
            </a:r>
            <a:endParaRPr lang="en-US" sz="2100" dirty="0" smtClean="0"/>
          </a:p>
          <a:p>
            <a:pPr>
              <a:lnSpc>
                <a:spcPct val="80000"/>
              </a:lnSpc>
              <a:buFont typeface="Wingdings 2" pitchFamily="-65" charset="2"/>
              <a:buNone/>
            </a:pPr>
            <a:endParaRPr lang="en-US" sz="2100" dirty="0" smtClean="0"/>
          </a:p>
          <a:p>
            <a:pPr>
              <a:lnSpc>
                <a:spcPct val="80000"/>
              </a:lnSpc>
              <a:buFont typeface="Wingdings 2" pitchFamily="-65" charset="2"/>
              <a:buNone/>
            </a:pPr>
            <a:r>
              <a:rPr lang="en-US" sz="2100" dirty="0" smtClean="0"/>
              <a:t>University of Alberta Libraries. (2012, January 31). </a:t>
            </a:r>
            <a:r>
              <a:rPr lang="en-US" sz="2100" i="1" dirty="0" smtClean="0"/>
              <a:t>Citation style guides for Internet and electronic sources. </a:t>
            </a:r>
            <a:r>
              <a:rPr lang="en-US" sz="2100" dirty="0" smtClean="0"/>
              <a:t>Retrieved from </a:t>
            </a:r>
            <a:r>
              <a:rPr lang="en-US" sz="2000" dirty="0" smtClean="0">
                <a:hlinkClick r:id="rId4"/>
              </a:rPr>
              <a:t>http://guides.library.ualberta.ca/citation_internet</a:t>
            </a:r>
            <a:r>
              <a:rPr lang="en-US" sz="2100" dirty="0" smtClean="0"/>
              <a:t/>
            </a:r>
            <a:br>
              <a:rPr lang="en-US" sz="2100" dirty="0" smtClean="0"/>
            </a:br>
            <a:endParaRPr lang="en-US" sz="2100" dirty="0" smtClean="0"/>
          </a:p>
          <a:p>
            <a:pPr>
              <a:lnSpc>
                <a:spcPct val="80000"/>
              </a:lnSpc>
              <a:buFont typeface="Wingdings 2" pitchFamily="-65" charset="2"/>
              <a:buNone/>
            </a:pPr>
            <a:r>
              <a:rPr lang="en-US" sz="1800" dirty="0" smtClean="0"/>
              <a:t>You also may wish to consult the APA Style blog ( </a:t>
            </a:r>
            <a:r>
              <a:rPr lang="en-US" sz="1800" dirty="0" smtClean="0">
                <a:hlinkClick r:id="rId5"/>
              </a:rPr>
              <a:t>http://blog.apastyle.org/</a:t>
            </a:r>
            <a:r>
              <a:rPr lang="en-US" sz="1800" dirty="0" smtClean="0"/>
              <a:t> )</a:t>
            </a:r>
            <a:r>
              <a:rPr lang="en-US" sz="2100" dirty="0" smtClean="0"/>
              <a:t>.</a:t>
            </a:r>
          </a:p>
          <a:p>
            <a:pPr>
              <a:lnSpc>
                <a:spcPct val="80000"/>
              </a:lnSpc>
              <a:buFont typeface="Wingdings 2" pitchFamily="-65" charset="2"/>
              <a:buNone/>
            </a:pPr>
            <a:endParaRPr lang="en-US" sz="1600" dirty="0" smtClean="0"/>
          </a:p>
          <a:p>
            <a:pPr>
              <a:lnSpc>
                <a:spcPct val="80000"/>
              </a:lnSpc>
              <a:buFont typeface="Wingdings 2" pitchFamily="-65" charset="2"/>
              <a:buNone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solidFill>
                <a:srgbClr val="7B9899"/>
              </a:solidFill>
            </a:endParaRPr>
          </a:p>
        </p:txBody>
      </p:sp>
      <p:sp>
        <p:nvSpPr>
          <p:cNvPr id="5017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5018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1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This work is licensed under the Creative Commons Attribution-</a:t>
            </a:r>
            <a:r>
              <a:rPr lang="en-US" dirty="0" err="1" smtClean="0"/>
              <a:t>NonCommercial</a:t>
            </a:r>
            <a:r>
              <a:rPr lang="en-US" dirty="0" smtClean="0"/>
              <a:t>-</a:t>
            </a:r>
            <a:r>
              <a:rPr lang="en-US" dirty="0" err="1" smtClean="0"/>
              <a:t>ShareAlike</a:t>
            </a:r>
            <a:r>
              <a:rPr lang="en-US" dirty="0" smtClean="0"/>
              <a:t> 3.0 </a:t>
            </a:r>
            <a:r>
              <a:rPr lang="en-US" dirty="0" err="1" smtClean="0"/>
              <a:t>Unported</a:t>
            </a:r>
            <a:r>
              <a:rPr lang="en-US" dirty="0" smtClean="0"/>
              <a:t> License. To view a copy of this license, visit </a:t>
            </a:r>
            <a:r>
              <a:rPr lang="en-US" dirty="0" smtClean="0">
                <a:hlinkClick r:id="rId2"/>
              </a:rPr>
              <a:t>http://creativecommons.org/licenses/by-nc-sa/3.0/</a:t>
            </a:r>
            <a:r>
              <a:rPr lang="en-US" dirty="0" smtClean="0"/>
              <a:t>  or send a letter to Creative Commons, 171 Second Street, Suite 300, San Francisco, California, 94105, USA.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solidFill>
                <a:srgbClr val="7B9899"/>
              </a:solidFill>
            </a:endParaRPr>
          </a:p>
        </p:txBody>
      </p:sp>
      <p:sp>
        <p:nvSpPr>
          <p:cNvPr id="5120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5120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5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For further information, please contact:</a:t>
            </a:r>
          </a:p>
          <a:p>
            <a:endParaRPr lang="en-US" dirty="0" smtClean="0"/>
          </a:p>
          <a:p>
            <a:pPr>
              <a:buFont typeface="Wingdings 2" pitchFamily="-65" charset="2"/>
              <a:buNone/>
            </a:pPr>
            <a:r>
              <a:rPr lang="en-US" dirty="0" smtClean="0"/>
              <a:t>			</a:t>
            </a:r>
            <a:r>
              <a:rPr lang="en-US" dirty="0" smtClean="0">
                <a:hlinkClick r:id="rId3"/>
              </a:rPr>
              <a:t>ping.li@qc.cuny.edu</a:t>
            </a:r>
            <a:r>
              <a:rPr lang="en-US" dirty="0" smtClean="0"/>
              <a:t>, </a:t>
            </a:r>
          </a:p>
          <a:p>
            <a:pPr>
              <a:buFont typeface="Wingdings 2" pitchFamily="-65" charset="2"/>
              <a:buNone/>
            </a:pPr>
            <a:r>
              <a:rPr lang="en-US" dirty="0" smtClean="0"/>
              <a:t>			</a:t>
            </a:r>
          </a:p>
          <a:p>
            <a:pPr>
              <a:buFont typeface="Wingdings 2" pitchFamily="-65" charset="2"/>
              <a:buNone/>
            </a:pPr>
            <a:r>
              <a:rPr lang="en-US" dirty="0" smtClean="0"/>
              <a:t>			</a:t>
            </a:r>
            <a:r>
              <a:rPr lang="en-US" dirty="0" smtClean="0">
                <a:hlinkClick r:id="rId4"/>
              </a:rPr>
              <a:t>claudia.perry@qc.cuny.edu</a:t>
            </a:r>
            <a:endParaRPr lang="en-US" dirty="0" smtClean="0"/>
          </a:p>
          <a:p>
            <a:pPr>
              <a:buFont typeface="Wingdings 2" pitchFamily="-65" charset="2"/>
              <a:buNone/>
            </a:pPr>
            <a:endParaRPr lang="en-US" dirty="0" smtClean="0"/>
          </a:p>
          <a:p>
            <a:pPr>
              <a:buFont typeface="Wingdings 2" pitchFamily="-65" charset="2"/>
              <a:buNone/>
            </a:pPr>
            <a:r>
              <a:rPr lang="en-US" dirty="0" smtClean="0"/>
              <a:t> </a:t>
            </a:r>
          </a:p>
        </p:txBody>
      </p:sp>
      <p:pic>
        <p:nvPicPr>
          <p:cNvPr id="51206" name="Picture 6" descr="cc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76538" y="4724400"/>
            <a:ext cx="3590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7" name="Picture 5" descr="ccbyncsa.png                                                   0000003C&#10;STORE N GO                     00000000: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" y="6376988"/>
            <a:ext cx="1117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Other misconceptions…</a:t>
            </a:r>
          </a:p>
        </p:txBody>
      </p:sp>
      <p:sp>
        <p:nvSpPr>
          <p:cNvPr id="1945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1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Plagiarism and the World Wide Web</a:t>
            </a:r>
          </a:p>
          <a:p>
            <a:pPr lvl="1"/>
            <a:r>
              <a:rPr lang="en-US" dirty="0" smtClean="0"/>
              <a:t>Similar rules apply as in print sources </a:t>
            </a:r>
          </a:p>
          <a:p>
            <a:pPr lvl="1"/>
            <a:r>
              <a:rPr lang="en-US" dirty="0" smtClean="0"/>
              <a:t>Particularly important for visual images and graphics!</a:t>
            </a:r>
          </a:p>
          <a:p>
            <a:pPr lvl="1"/>
            <a:r>
              <a:rPr lang="en-US" dirty="0" smtClean="0"/>
              <a:t>Become aware of sources of Public Domain or copyright friendly images (</a:t>
            </a:r>
            <a:r>
              <a:rPr lang="en-US" dirty="0" smtClean="0">
                <a:hlinkClick r:id="rId2"/>
              </a:rPr>
              <a:t>http://copyrightfriendly.wikispaces.com/</a:t>
            </a:r>
            <a:r>
              <a:rPr lang="en-US" dirty="0" smtClean="0"/>
              <a:t> )</a:t>
            </a:r>
          </a:p>
          <a:p>
            <a:r>
              <a:rPr lang="en-US" dirty="0" smtClean="0"/>
              <a:t>Other issues</a:t>
            </a:r>
          </a:p>
          <a:p>
            <a:pPr lvl="1"/>
            <a:r>
              <a:rPr lang="en-US" dirty="0" smtClean="0"/>
              <a:t>“Common knowledge” vs. facts or data not widely known or subject to interpretation</a:t>
            </a:r>
          </a:p>
          <a:p>
            <a:pPr lvl="1">
              <a:buFont typeface="Wingdings 2" pitchFamily="-65" charset="2"/>
              <a:buNone/>
            </a:pPr>
            <a:r>
              <a:rPr lang="en-US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References (page)</a:t>
            </a:r>
          </a:p>
        </p:txBody>
      </p:sp>
      <p:sp>
        <p:nvSpPr>
          <p:cNvPr id="2048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2048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>
                <a:ea typeface="+mn-ea"/>
                <a:cs typeface="+mn-cs"/>
              </a:rPr>
              <a:t>Center title (References) at top of page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>
                <a:ea typeface="+mn-ea"/>
                <a:cs typeface="+mn-cs"/>
              </a:rPr>
              <a:t>Double-space reference citations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>
                <a:ea typeface="+mn-ea"/>
                <a:cs typeface="+mn-cs"/>
              </a:rPr>
              <a:t>First line aligned flush left, subsequent lines indented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>
                <a:ea typeface="+mn-ea"/>
                <a:cs typeface="+mn-cs"/>
              </a:rPr>
              <a:t>List </a:t>
            </a:r>
            <a:r>
              <a:rPr lang="en-US" sz="3600" dirty="0" smtClean="0">
                <a:ea typeface="+mn-ea"/>
                <a:cs typeface="+mn-cs"/>
              </a:rPr>
              <a:t>alphabetically</a:t>
            </a:r>
            <a:r>
              <a:rPr lang="en-US" sz="2400" dirty="0" smtClean="0">
                <a:ea typeface="+mn-ea"/>
                <a:cs typeface="+mn-cs"/>
              </a:rPr>
              <a:t> by first author’s last name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>
                <a:ea typeface="+mn-ea"/>
                <a:cs typeface="+mn-cs"/>
              </a:rPr>
              <a:t>Insert only ONE space after commas, colons, semi-colons and periods that separate part of a reference citation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>
                <a:ea typeface="+mn-ea"/>
                <a:cs typeface="+mn-cs"/>
              </a:rPr>
              <a:t>See examples below (except indent 5-7 spaces)</a:t>
            </a:r>
          </a:p>
          <a:p>
            <a:pPr marL="548640" lvl="1" indent="-274320" fontAlgn="auto">
              <a:lnSpc>
                <a:spcPct val="90000"/>
              </a:lnSpc>
              <a:spcAft>
                <a:spcPts val="0"/>
              </a:spcAft>
              <a:buFont typeface="Wingdings 2" pitchFamily="-65" charset="2"/>
              <a:buNone/>
              <a:defRPr/>
            </a:pPr>
            <a:r>
              <a:rPr lang="en-US" dirty="0" smtClean="0">
                <a:ea typeface="+mn-ea"/>
              </a:rPr>
              <a:t>Rubin, R. E. (2010). </a:t>
            </a:r>
            <a:r>
              <a:rPr lang="en-US" i="1" dirty="0" smtClean="0">
                <a:ea typeface="+mn-ea"/>
              </a:rPr>
              <a:t>Foundations of library and information science </a:t>
            </a:r>
            <a:r>
              <a:rPr lang="en-US" dirty="0" smtClean="0">
                <a:ea typeface="+mn-ea"/>
              </a:rPr>
              <a:t>(3rd ed.). New York, NY: Neal-Schuman.</a:t>
            </a:r>
          </a:p>
          <a:p>
            <a:pPr marL="548640" lvl="1" indent="-274320" fontAlgn="auto">
              <a:lnSpc>
                <a:spcPct val="90000"/>
              </a:lnSpc>
              <a:spcAft>
                <a:spcPts val="0"/>
              </a:spcAft>
              <a:buFont typeface="Wingdings 2" pitchFamily="-65" charset="2"/>
              <a:buNone/>
              <a:defRPr/>
            </a:pPr>
            <a:r>
              <a:rPr lang="en-US" dirty="0" smtClean="0">
                <a:ea typeface="+mn-ea"/>
              </a:rPr>
              <a:t>Calfee, R. C., &amp; Valencia, R. R. (1991). </a:t>
            </a:r>
            <a:r>
              <a:rPr lang="en-US" i="1" dirty="0" smtClean="0">
                <a:ea typeface="+mn-ea"/>
              </a:rPr>
              <a:t>APA guide to preparing manuscripts for journal publication</a:t>
            </a:r>
            <a:r>
              <a:rPr lang="en-US" dirty="0" smtClean="0">
                <a:ea typeface="+mn-ea"/>
              </a:rPr>
              <a:t>. Washington, DC: American Psychological Association.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Multiple authors—Reference list </a:t>
            </a:r>
          </a:p>
        </p:txBody>
      </p:sp>
      <p:sp>
        <p:nvSpPr>
          <p:cNvPr id="21507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9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z="2400" b="1" dirty="0" smtClean="0"/>
              <a:t>Three to Seven Authors</a:t>
            </a:r>
          </a:p>
          <a:p>
            <a:r>
              <a:rPr lang="en-US" sz="2400" dirty="0" smtClean="0"/>
              <a:t>List by last names and initials; commas separate author names, while the last author name is preceded by ampersand.</a:t>
            </a:r>
          </a:p>
          <a:p>
            <a:pPr lvl="2">
              <a:buFont typeface="Wingdings 2" pitchFamily="-65" charset="2"/>
              <a:buNone/>
            </a:pPr>
            <a:r>
              <a:rPr lang="en-US" sz="1900" dirty="0" err="1" smtClean="0"/>
              <a:t>Kernis</a:t>
            </a:r>
            <a:r>
              <a:rPr lang="en-US" sz="1900" dirty="0" smtClean="0"/>
              <a:t>, M. H., Cornell, D. P., Sun, C. R., Berry, A., Harlow, T., &amp; Bach, J. S. (1993). There's more to self-esteem than whether it is high or low: The importance of stability of self-esteem. </a:t>
            </a:r>
            <a:r>
              <a:rPr lang="en-US" sz="1900" i="1" dirty="0" smtClean="0"/>
              <a:t>Journal of Personality and Social Psychology, 65</a:t>
            </a:r>
            <a:r>
              <a:rPr lang="en-US" sz="1900" dirty="0" smtClean="0"/>
              <a:t>, 1190-1204.</a:t>
            </a:r>
          </a:p>
          <a:p>
            <a:r>
              <a:rPr lang="en-US" sz="2400" b="1" dirty="0" smtClean="0"/>
              <a:t>More Than Seven Authors</a:t>
            </a:r>
          </a:p>
          <a:p>
            <a:pPr lvl="2">
              <a:buFont typeface="Wingdings 2" pitchFamily="-65" charset="2"/>
              <a:buNone/>
            </a:pPr>
            <a:r>
              <a:rPr lang="en-US" sz="1900" dirty="0" smtClean="0"/>
              <a:t>Miller, F. H., </a:t>
            </a:r>
            <a:r>
              <a:rPr lang="en-US" sz="1900" dirty="0" err="1" smtClean="0"/>
              <a:t>Choi</a:t>
            </a:r>
            <a:r>
              <a:rPr lang="en-US" sz="1900" dirty="0" smtClean="0"/>
              <a:t>, M. J., </a:t>
            </a:r>
            <a:r>
              <a:rPr lang="en-US" sz="1900" dirty="0" err="1" smtClean="0"/>
              <a:t>Angeli</a:t>
            </a:r>
            <a:r>
              <a:rPr lang="en-US" sz="1900" dirty="0" smtClean="0"/>
              <a:t>, L. L., Harland, A. A., </a:t>
            </a:r>
            <a:r>
              <a:rPr lang="en-US" sz="1900" dirty="0" err="1" smtClean="0"/>
              <a:t>Stamos</a:t>
            </a:r>
            <a:r>
              <a:rPr lang="en-US" sz="1900" dirty="0" smtClean="0"/>
              <a:t>, J. A., Thomas, S. T., . . . Rubin, L. H. (2009). Web site usability for the blind and low-vision user. </a:t>
            </a:r>
            <a:r>
              <a:rPr lang="en-US" sz="1900" i="1" dirty="0" smtClean="0"/>
              <a:t>Technical Communication, 57</a:t>
            </a:r>
            <a:r>
              <a:rPr lang="en-US" sz="1900" dirty="0" smtClean="0"/>
              <a:t>, 323-335.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What type of source is it?</a:t>
            </a:r>
          </a:p>
        </p:txBody>
      </p:sp>
      <p:sp>
        <p:nvSpPr>
          <p:cNvPr id="22531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3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smtClean="0"/>
              <a:t>Types of sources:</a:t>
            </a:r>
          </a:p>
          <a:p>
            <a:pPr lvl="1">
              <a:lnSpc>
                <a:spcPct val="80000"/>
              </a:lnSpc>
            </a:pPr>
            <a:r>
              <a:rPr lang="en-US" sz="1900" dirty="0" smtClean="0"/>
              <a:t>Chapter in a book?</a:t>
            </a:r>
          </a:p>
          <a:p>
            <a:pPr lvl="1">
              <a:lnSpc>
                <a:spcPct val="80000"/>
              </a:lnSpc>
            </a:pPr>
            <a:r>
              <a:rPr lang="en-US" sz="1900" dirty="0" smtClean="0"/>
              <a:t>Edited book?</a:t>
            </a:r>
          </a:p>
          <a:p>
            <a:pPr lvl="1">
              <a:lnSpc>
                <a:spcPct val="80000"/>
              </a:lnSpc>
            </a:pPr>
            <a:r>
              <a:rPr lang="en-US" sz="1900" dirty="0" smtClean="0"/>
              <a:t>Electronic book?</a:t>
            </a:r>
          </a:p>
          <a:p>
            <a:pPr lvl="1">
              <a:lnSpc>
                <a:spcPct val="80000"/>
              </a:lnSpc>
            </a:pPr>
            <a:r>
              <a:rPr lang="en-US" sz="1900" dirty="0" smtClean="0"/>
              <a:t>Print journal article?</a:t>
            </a:r>
          </a:p>
          <a:p>
            <a:pPr lvl="1">
              <a:lnSpc>
                <a:spcPct val="80000"/>
              </a:lnSpc>
            </a:pPr>
            <a:r>
              <a:rPr lang="en-US" sz="1900" dirty="0" smtClean="0"/>
              <a:t>Journal article found only online?</a:t>
            </a:r>
          </a:p>
          <a:p>
            <a:pPr lvl="1">
              <a:lnSpc>
                <a:spcPct val="80000"/>
              </a:lnSpc>
            </a:pPr>
            <a:r>
              <a:rPr lang="en-US" sz="1900" dirty="0" smtClean="0"/>
              <a:t>Print journal article found in an online database?</a:t>
            </a:r>
          </a:p>
          <a:p>
            <a:pPr lvl="1">
              <a:lnSpc>
                <a:spcPct val="80000"/>
              </a:lnSpc>
            </a:pPr>
            <a:r>
              <a:rPr lang="en-US" sz="1900" dirty="0" smtClean="0"/>
              <a:t>Chapter/section of a Web document or Web site?</a:t>
            </a:r>
          </a:p>
          <a:p>
            <a:pPr lvl="1">
              <a:lnSpc>
                <a:spcPct val="80000"/>
              </a:lnSpc>
            </a:pPr>
            <a:r>
              <a:rPr lang="en-US" sz="1900" dirty="0" smtClean="0"/>
              <a:t>Non-periodical Web page or report?</a:t>
            </a:r>
          </a:p>
          <a:p>
            <a:pPr lvl="1">
              <a:lnSpc>
                <a:spcPct val="80000"/>
              </a:lnSpc>
            </a:pPr>
            <a:r>
              <a:rPr lang="en-US" sz="1900" dirty="0" smtClean="0"/>
              <a:t>Personal communication?</a:t>
            </a:r>
          </a:p>
          <a:p>
            <a:pPr lvl="1">
              <a:lnSpc>
                <a:spcPct val="80000"/>
              </a:lnSpc>
            </a:pPr>
            <a:r>
              <a:rPr lang="en-US" sz="1900" dirty="0" smtClean="0"/>
              <a:t>Image?  (see </a:t>
            </a:r>
            <a:r>
              <a:rPr lang="en-US" sz="1900" dirty="0" smtClean="0">
                <a:hlinkClick r:id="rId2"/>
              </a:rPr>
              <a:t>http://www.landmark.edu/Library/citation_guides/apa.cfm#image</a:t>
            </a:r>
            <a:r>
              <a:rPr lang="en-US" sz="1900" dirty="0" smtClean="0"/>
              <a:t>) 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Find a sample, in APA Style Manual, or various online guides, and try to follow it.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Note:  This can be confusing!  Consult your instructor if truly stymied.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Journal Article Examples</a:t>
            </a:r>
          </a:p>
        </p:txBody>
      </p:sp>
      <p:sp>
        <p:nvSpPr>
          <p:cNvPr id="23555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2355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274320" lvl="1" indent="-274320" fontAlgn="auto">
              <a:spcBef>
                <a:spcPts val="6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Print journal article found in an online database</a:t>
            </a:r>
          </a:p>
          <a:p>
            <a:pPr marL="640080" lvl="2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lang="en-US" dirty="0" smtClean="0">
                <a:ea typeface="+mn-ea"/>
              </a:rPr>
              <a:t>Burke, S. E.  (2008). Public library resources used by immigrant households. </a:t>
            </a:r>
            <a:r>
              <a:rPr lang="en-US" i="1" dirty="0" smtClean="0">
                <a:ea typeface="+mn-ea"/>
              </a:rPr>
              <a:t>Public Libraries,</a:t>
            </a:r>
            <a:r>
              <a:rPr lang="en-US" dirty="0" smtClean="0">
                <a:ea typeface="+mn-ea"/>
              </a:rPr>
              <a:t> </a:t>
            </a:r>
            <a:r>
              <a:rPr lang="en-US" i="1" dirty="0" smtClean="0">
                <a:ea typeface="+mn-ea"/>
              </a:rPr>
              <a:t>47</a:t>
            </a:r>
            <a:r>
              <a:rPr lang="en-US" dirty="0" smtClean="0">
                <a:ea typeface="+mn-ea"/>
              </a:rPr>
              <a:t>(4), 32-41. </a:t>
            </a:r>
          </a:p>
          <a:p>
            <a:pPr marL="640080" lvl="2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lang="en-US" dirty="0" smtClean="0">
                <a:ea typeface="+mn-ea"/>
              </a:rPr>
              <a:t>OR</a:t>
            </a:r>
          </a:p>
          <a:p>
            <a:pPr marL="640080" lvl="2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lang="en-US" dirty="0" smtClean="0">
                <a:ea typeface="+mn-ea"/>
              </a:rPr>
              <a:t>Burke, S. E.  (2008). Public library resources used by immigrant households. </a:t>
            </a:r>
            <a:r>
              <a:rPr lang="en-US" i="1" dirty="0" smtClean="0">
                <a:ea typeface="+mn-ea"/>
              </a:rPr>
              <a:t>Public Libraries,</a:t>
            </a:r>
            <a:r>
              <a:rPr lang="en-US" dirty="0" smtClean="0">
                <a:ea typeface="+mn-ea"/>
              </a:rPr>
              <a:t> </a:t>
            </a:r>
            <a:r>
              <a:rPr lang="en-US" i="1" dirty="0" smtClean="0">
                <a:ea typeface="+mn-ea"/>
              </a:rPr>
              <a:t>47</a:t>
            </a:r>
            <a:r>
              <a:rPr lang="en-US" dirty="0" smtClean="0">
                <a:ea typeface="+mn-ea"/>
              </a:rPr>
              <a:t>(4), 32-41. Retrieved from </a:t>
            </a:r>
            <a:r>
              <a:rPr dirty="0" smtClean="0">
                <a:ea typeface="+mn-ea"/>
              </a:rPr>
              <a:t>Library Lit &amp; Inf Full Text</a:t>
            </a:r>
            <a:r>
              <a:rPr lang="en-US" dirty="0" smtClean="0">
                <a:ea typeface="+mn-ea"/>
              </a:rPr>
              <a:t>. (Accession no. </a:t>
            </a:r>
            <a:r>
              <a:rPr dirty="0" smtClean="0">
                <a:ea typeface="+mn-ea"/>
              </a:rPr>
              <a:t>200818301051016</a:t>
            </a:r>
            <a:r>
              <a:rPr lang="en-US" dirty="0" smtClean="0">
                <a:ea typeface="+mn-ea"/>
              </a:rPr>
              <a:t>) </a:t>
            </a:r>
          </a:p>
          <a:p>
            <a:pPr marL="640080" lvl="2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lang="en-US" dirty="0" smtClean="0">
                <a:solidFill>
                  <a:srgbClr val="D16349"/>
                </a:solidFill>
                <a:ea typeface="+mn-ea"/>
              </a:rPr>
              <a:t>Note that the database information is optional and if the journal is widely available NOT necessary.</a:t>
            </a:r>
          </a:p>
          <a:p>
            <a:pPr marL="274320" lvl="1" indent="-274320" fontAlgn="auto">
              <a:spcBef>
                <a:spcPts val="6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Journal article found only online</a:t>
            </a:r>
          </a:p>
          <a:p>
            <a:pPr marL="640080" lvl="2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dirty="0" smtClean="0">
                <a:ea typeface="+mn-ea"/>
              </a:rPr>
              <a:t>Cole, T. W. (2002, May). Creating a framework of guidance for building good digital collections. </a:t>
            </a:r>
            <a:r>
              <a:rPr i="1" dirty="0" smtClean="0">
                <a:ea typeface="+mn-ea"/>
              </a:rPr>
              <a:t>First Monday</a:t>
            </a:r>
            <a:r>
              <a:rPr lang="en-US" i="1" dirty="0" smtClean="0">
                <a:ea typeface="+mn-ea"/>
              </a:rPr>
              <a:t>,</a:t>
            </a:r>
            <a:r>
              <a:rPr dirty="0" smtClean="0">
                <a:ea typeface="+mn-ea"/>
              </a:rPr>
              <a:t> </a:t>
            </a:r>
            <a:r>
              <a:rPr i="1" dirty="0" smtClean="0">
                <a:ea typeface="+mn-ea"/>
              </a:rPr>
              <a:t>7</a:t>
            </a:r>
            <a:r>
              <a:rPr lang="en-US" dirty="0" smtClean="0">
                <a:ea typeface="+mn-ea"/>
              </a:rPr>
              <a:t>(</a:t>
            </a:r>
            <a:r>
              <a:rPr dirty="0" smtClean="0">
                <a:ea typeface="+mn-ea"/>
              </a:rPr>
              <a:t>5</a:t>
            </a:r>
            <a:r>
              <a:rPr lang="en-US" i="1" dirty="0" smtClean="0">
                <a:ea typeface="+mn-ea"/>
              </a:rPr>
              <a:t>).</a:t>
            </a:r>
            <a:r>
              <a:rPr dirty="0" smtClean="0">
                <a:ea typeface="+mn-ea"/>
              </a:rPr>
              <a:t> Retrieved from </a:t>
            </a:r>
            <a:r>
              <a:rPr dirty="0" smtClean="0">
                <a:ea typeface="+mn-ea"/>
                <a:hlinkClick r:id="rId2"/>
              </a:rPr>
              <a:t>http://firstmonday.org/htbin/cgiwrap/bin/ojs/index.php/fm/article/view/955/876</a:t>
            </a:r>
            <a:r>
              <a:rPr dirty="0" smtClean="0">
                <a:ea typeface="+mn-ea"/>
              </a:rPr>
              <a:t> .</a:t>
            </a:r>
            <a:endParaRPr lang="en-US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Digital Object Identifier (DOI)</a:t>
            </a:r>
          </a:p>
        </p:txBody>
      </p:sp>
      <p:sp>
        <p:nvSpPr>
          <p:cNvPr id="2457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2-7-12</a:t>
            </a:r>
            <a:endParaRPr lang="en-US" dirty="0"/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274320" lvl="1" indent="-274320" fontAlgn="auto">
              <a:spcBef>
                <a:spcPts val="6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DOI</a:t>
            </a:r>
          </a:p>
          <a:p>
            <a:pPr marL="640080" lvl="2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Persistent unique identifier assigned by a registration agency</a:t>
            </a:r>
          </a:p>
          <a:p>
            <a:pPr marL="640080" lvl="2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More likely with scholarly papers </a:t>
            </a:r>
          </a:p>
          <a:p>
            <a:pPr marL="640080" lvl="2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Typically found on first page of an </a:t>
            </a:r>
            <a:r>
              <a:rPr lang="en-US" dirty="0" err="1" smtClean="0">
                <a:ea typeface="+mn-ea"/>
              </a:rPr>
              <a:t>e</a:t>
            </a:r>
            <a:r>
              <a:rPr lang="en-US" dirty="0" smtClean="0">
                <a:ea typeface="+mn-ea"/>
              </a:rPr>
              <a:t>-journal article, near the copyright notice</a:t>
            </a:r>
          </a:p>
          <a:p>
            <a:pPr marL="640080" lvl="2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MAY be in the full record display in the database (NOT so in Library Lit &amp; Inf Full Text, LISA) </a:t>
            </a:r>
          </a:p>
          <a:p>
            <a:pPr marL="640080" lvl="2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May need to track down in E-Journal Listings (Find it!) OR using Crossref.org</a:t>
            </a:r>
          </a:p>
          <a:p>
            <a:pPr marL="274320" lvl="1" indent="-274320" fontAlgn="auto">
              <a:spcBef>
                <a:spcPts val="60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Journal article with DOI:</a:t>
            </a:r>
          </a:p>
          <a:p>
            <a:pPr marL="640080" lvl="2" fontAlgn="auto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lang="en-US" dirty="0" smtClean="0">
                <a:ea typeface="+mn-ea"/>
              </a:rPr>
              <a:t>Epperson, T. W., &amp; Zemel, A. (2008). Reports, requests, and recipient design: The management of patron queries in online reference chats. </a:t>
            </a:r>
            <a:r>
              <a:rPr lang="en-US" i="1" dirty="0" smtClean="0">
                <a:ea typeface="+mn-ea"/>
              </a:rPr>
              <a:t>Journal of the American Society for Information Science and Technology, 59</a:t>
            </a:r>
            <a:r>
              <a:rPr lang="en-US" dirty="0" smtClean="0">
                <a:ea typeface="+mn-ea"/>
              </a:rPr>
              <a:t>(14), 2268–2283. </a:t>
            </a:r>
            <a:r>
              <a:rPr lang="en-US" dirty="0" err="1" smtClean="0">
                <a:ea typeface="+mn-ea"/>
              </a:rPr>
              <a:t>doi</a:t>
            </a:r>
            <a:r>
              <a:rPr lang="en-US" dirty="0" smtClean="0">
                <a:ea typeface="+mn-ea"/>
              </a:rPr>
              <a:t>: 10.1002/asi.20930</a:t>
            </a:r>
            <a:r>
              <a:rPr dirty="0" smtClean="0">
                <a:ea typeface="+mn-ea"/>
              </a:rPr>
              <a:t> </a:t>
            </a:r>
            <a:br>
              <a:rPr dirty="0" smtClean="0">
                <a:ea typeface="+mn-ea"/>
              </a:rPr>
            </a:br>
            <a:r>
              <a:rPr lang="en-US" dirty="0" smtClean="0">
                <a:ea typeface="+mn-ea"/>
              </a:rPr>
              <a:t>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8226</TotalTime>
  <Words>2625</Words>
  <Application>Microsoft Office PowerPoint</Application>
  <PresentationFormat>On-screen Show (4:3)</PresentationFormat>
  <Paragraphs>272</Paragraphs>
  <Slides>34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Civic</vt:lpstr>
      <vt:lpstr>Introduction to APA Style,  6th ed.</vt:lpstr>
      <vt:lpstr>Why do we need style guides?</vt:lpstr>
      <vt:lpstr>What is plagiarism?</vt:lpstr>
      <vt:lpstr>Other misconceptions…</vt:lpstr>
      <vt:lpstr>References (page)</vt:lpstr>
      <vt:lpstr>Multiple authors—Reference list </vt:lpstr>
      <vt:lpstr>What type of source is it?</vt:lpstr>
      <vt:lpstr>Journal Article Examples</vt:lpstr>
      <vt:lpstr>Digital Object Identifier (DOI)</vt:lpstr>
      <vt:lpstr>ProQuest databases—full record</vt:lpstr>
      <vt:lpstr>Found through Linked Full Text EbscoHost (LISTA)</vt:lpstr>
      <vt:lpstr>CrossRef.org</vt:lpstr>
      <vt:lpstr>Finding DOIs with Crossref</vt:lpstr>
      <vt:lpstr>Web sources</vt:lpstr>
      <vt:lpstr>In-text citations:  Paraphrasing</vt:lpstr>
      <vt:lpstr>In-text citations:  Direct quotations</vt:lpstr>
      <vt:lpstr>In-text citations: Sources of data</vt:lpstr>
      <vt:lpstr>In-text citations: Personal communication</vt:lpstr>
      <vt:lpstr>In-text citations: Multiple authors</vt:lpstr>
      <vt:lpstr>Correspondence of References and In-Text Citations</vt:lpstr>
      <vt:lpstr>General Format for APA Papers</vt:lpstr>
      <vt:lpstr>General Format for APA Papers</vt:lpstr>
      <vt:lpstr>General Format for APA Papers</vt:lpstr>
      <vt:lpstr>To Repeat….</vt:lpstr>
      <vt:lpstr>General Format for APA Papers</vt:lpstr>
      <vt:lpstr>More on References</vt:lpstr>
      <vt:lpstr>A note on writing style…</vt:lpstr>
      <vt:lpstr>More on writing style</vt:lpstr>
      <vt:lpstr>Conclusions</vt:lpstr>
      <vt:lpstr>Conclusions</vt:lpstr>
      <vt:lpstr>References  [should be doublespaced]</vt:lpstr>
      <vt:lpstr>Additional Resources</vt:lpstr>
      <vt:lpstr>Slide 33</vt:lpstr>
      <vt:lpstr>Slide 34</vt:lpstr>
    </vt:vector>
  </TitlesOfParts>
  <Company>CUNY Queens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Claudia  Perry</dc:creator>
  <cp:lastModifiedBy>pli</cp:lastModifiedBy>
  <cp:revision>245</cp:revision>
  <cp:lastPrinted>2010-09-20T11:44:16Z</cp:lastPrinted>
  <dcterms:created xsi:type="dcterms:W3CDTF">2012-02-05T21:10:37Z</dcterms:created>
  <dcterms:modified xsi:type="dcterms:W3CDTF">2012-02-08T15:35:11Z</dcterms:modified>
</cp:coreProperties>
</file>