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7" r:id="rId3"/>
    <p:sldId id="258" r:id="rId4"/>
    <p:sldId id="259" r:id="rId5"/>
    <p:sldId id="261" r:id="rId6"/>
    <p:sldId id="273" r:id="rId7"/>
    <p:sldId id="262" r:id="rId8"/>
    <p:sldId id="263" r:id="rId9"/>
    <p:sldId id="265" r:id="rId10"/>
    <p:sldId id="267" r:id="rId11"/>
    <p:sldId id="295" r:id="rId12"/>
    <p:sldId id="292" r:id="rId13"/>
    <p:sldId id="293" r:id="rId14"/>
    <p:sldId id="294" r:id="rId15"/>
    <p:sldId id="268" r:id="rId16"/>
    <p:sldId id="269" r:id="rId17"/>
    <p:sldId id="270" r:id="rId18"/>
    <p:sldId id="272" r:id="rId19"/>
    <p:sldId id="271" r:id="rId20"/>
    <p:sldId id="276" r:id="rId21"/>
    <p:sldId id="274" r:id="rId22"/>
    <p:sldId id="277" r:id="rId23"/>
    <p:sldId id="278" r:id="rId24"/>
    <p:sldId id="291" r:id="rId25"/>
    <p:sldId id="289" r:id="rId26"/>
    <p:sldId id="279" r:id="rId27"/>
    <p:sldId id="281" r:id="rId28"/>
    <p:sldId id="282" r:id="rId29"/>
    <p:sldId id="280" r:id="rId30"/>
    <p:sldId id="290" r:id="rId31"/>
    <p:sldId id="260" r:id="rId32"/>
    <p:sldId id="287" r:id="rId33"/>
    <p:sldId id="288" r:id="rId34"/>
    <p:sldId id="283" r:id="rId3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9" autoAdjust="0"/>
    <p:restoredTop sz="86429" autoAdjust="0"/>
  </p:normalViewPr>
  <p:slideViewPr>
    <p:cSldViewPr snapToObjects="1">
      <p:cViewPr varScale="1">
        <p:scale>
          <a:sx n="97" d="100"/>
          <a:sy n="97" d="100"/>
        </p:scale>
        <p:origin x="154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65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65" charset="0"/>
              </a:defRPr>
            </a:lvl1pPr>
          </a:lstStyle>
          <a:p>
            <a:fld id="{CF2F20B0-6376-314E-BCC7-07587834937B}" type="datetime1">
              <a:rPr lang="en-US"/>
              <a:pPr/>
              <a:t>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65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65" charset="0"/>
              </a:defRPr>
            </a:lvl1pPr>
          </a:lstStyle>
          <a:p>
            <a:fld id="{ECA7A602-86E4-D840-9CCB-759ABB8300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1065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65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65" charset="0"/>
              </a:defRPr>
            </a:lvl1pPr>
          </a:lstStyle>
          <a:p>
            <a:fld id="{5A941C9A-118A-D345-91B5-DAECF5D39857}" type="datetime1">
              <a:rPr lang="en-US"/>
              <a:pPr/>
              <a:t>2/14/2017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65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65" charset="0"/>
              </a:defRPr>
            </a:lvl1pPr>
          </a:lstStyle>
          <a:p>
            <a:fld id="{7BE65BB4-54FA-534F-806E-6DC8ADFFDF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9048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056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E65BB4-54FA-534F-806E-6DC8ADFFDF9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66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B8198F5-FEDE-6049-8EF3-9B7F3CCDCF1D}" type="slidenum">
              <a:rPr lang="en-US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530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CADA4C3-EBE1-7142-8A0C-3710C9039069}" type="slidenum">
              <a:rPr lang="en-US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116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1800">
              <a:solidFill>
                <a:srgbClr val="FFFFFF"/>
              </a:solidFill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1800">
              <a:solidFill>
                <a:srgbClr val="FFFFFF"/>
              </a:solidFill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02-08-16</a:t>
            </a: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6EC8D44-ABB9-FA4A-869C-BF46A9E486BB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02-08-16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DAF502-0C87-D345-A40D-BB85306B94FE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1800">
              <a:solidFill>
                <a:srgbClr val="FFFFFF"/>
              </a:solidFill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1800">
              <a:solidFill>
                <a:srgbClr val="FFFFFF"/>
              </a:solidFill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F839785-5736-5649-B978-44C29811690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02-08-16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02-08-16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34224334-EA06-DF42-ABED-612FCCACE3B1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1800">
              <a:solidFill>
                <a:srgbClr val="FFFFFF"/>
              </a:solidFill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1800">
              <a:solidFill>
                <a:srgbClr val="FFFFFF"/>
              </a:solidFill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02-08-16</a:t>
            </a: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D4BBA379-482F-C442-9A38-C3A8BCCCFC08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02-08-16</a:t>
            </a: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5C3EC4-96D9-3A4C-BAEA-F9907D66342B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1800">
              <a:solidFill>
                <a:srgbClr val="FFFFFF"/>
              </a:solidFill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1800">
              <a:solidFill>
                <a:srgbClr val="FFFFFF"/>
              </a:solidFill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1800">
              <a:solidFill>
                <a:srgbClr val="FFFFFF"/>
              </a:solidFill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02-08-16</a:t>
            </a:r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AB084A6-0332-0C49-94F9-9A289D5F8F09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02-08-16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9AC86D6-6815-C345-99D0-90394E7754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02-08-16</a:t>
            </a:r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B7576E8-F3C1-5E42-A75D-40BD088386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1800">
              <a:solidFill>
                <a:srgbClr val="FFFFFF"/>
              </a:solidFill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1800">
              <a:solidFill>
                <a:srgbClr val="FFFFFF"/>
              </a:solidFill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1800">
              <a:solidFill>
                <a:srgbClr val="FFFFFF"/>
              </a:solidFill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69A08EA9-39C6-E64E-9CF8-FCCD415F229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02-08-16</a:t>
            </a:r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1800">
              <a:solidFill>
                <a:srgbClr val="FFFFFF"/>
              </a:solidFill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1800">
              <a:solidFill>
                <a:srgbClr val="FFFFFF"/>
              </a:solidFill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1800">
              <a:solidFill>
                <a:srgbClr val="FFFFFF"/>
              </a:solidFill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389EF297-460D-C846-955A-5D05A1391FB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02-08-16</a:t>
            </a:r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02-08-16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1800">
              <a:solidFill>
                <a:srgbClr val="FFFFFF"/>
              </a:solidFill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sz="1800">
              <a:solidFill>
                <a:srgbClr val="FFFFFF"/>
              </a:solidFill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fld id="{30152510-7D0A-9F46-9B61-85F3F0F2DE0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65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65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65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-65" charset="2"/>
        <a:buChar char=""/>
        <a:defRPr sz="27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-65" charset="2"/>
        <a:buChar char=""/>
        <a:defRPr sz="2200" kern="1200">
          <a:solidFill>
            <a:schemeClr val="tx2"/>
          </a:solidFill>
          <a:latin typeface="+mn-lt"/>
          <a:ea typeface="ＭＳ Ｐゴシック" pitchFamily="-65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-65" charset="2"/>
        <a:buChar char="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-65" charset="2"/>
        <a:buChar char=""/>
        <a:defRPr sz="2000" kern="1200">
          <a:solidFill>
            <a:schemeClr val="tx2"/>
          </a:solidFill>
          <a:latin typeface="+mn-lt"/>
          <a:ea typeface="ＭＳ Ｐゴシック" pitchFamily="-65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s.gov/ooh/Education-Training-and-Library/Librarians.htm" TargetMode="External"/><Relationship Id="rId2" Type="http://schemas.openxmlformats.org/officeDocument/2006/relationships/hyperlink" Target="http://www.library.cornell.edu/preservation/tutorial/content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loc.gov/pictures/collection/tgm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apastyle.org/apastyle/2014/11/how-to-cite-multiple-pages-from-the-same-website.html" TargetMode="External"/><Relationship Id="rId2" Type="http://schemas.openxmlformats.org/officeDocument/2006/relationships/hyperlink" Target="http://www.ala.org/educationcareers/careers/librarycareerssite/typesoflibrarie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libguides.gwumc.edu/c.php?g=27779&amp;p=170351" TargetMode="External"/><Relationship Id="rId2" Type="http://schemas.openxmlformats.org/officeDocument/2006/relationships/hyperlink" Target="https://www.flickr.com/photos/timetrax/376152628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owl.english.purdue.edu/media/pdf/20090212013008_560.pdf" TargetMode="External"/><Relationship Id="rId2" Type="http://schemas.openxmlformats.org/officeDocument/2006/relationships/hyperlink" Target="http://owl.english.purdue.edu/owl/resource/560/18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ts.indiana.edu/pamphlets/plagiarism.shtml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libguides.gwumc.edu/c.php?g=27779&amp;p=170351" TargetMode="External"/><Relationship Id="rId2" Type="http://schemas.openxmlformats.org/officeDocument/2006/relationships/hyperlink" Target="http://owl.english.purdue.edu/owl/resource/560/01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ndiana.edu/~wts/pamphlets/plagiarism.shtml" TargetMode="External"/><Relationship Id="rId5" Type="http://schemas.openxmlformats.org/officeDocument/2006/relationships/hyperlink" Target="http://sdst.libguides.com/content.php?pid=192765&amp;sid=2598362" TargetMode="External"/><Relationship Id="rId4" Type="http://schemas.openxmlformats.org/officeDocument/2006/relationships/hyperlink" Target="https://www.landmark.edu/library/citation-guides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owl.english.purdue.edu/owl/resource/664/01/" TargetMode="External"/><Relationship Id="rId2" Type="http://schemas.openxmlformats.org/officeDocument/2006/relationships/hyperlink" Target="http://www.apastyle.org/learn/faqs/index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blog.apastyle.org/" TargetMode="External"/><Relationship Id="rId4" Type="http://schemas.openxmlformats.org/officeDocument/2006/relationships/hyperlink" Target="http://guides.library.ualberta.ca/apa-citation-style" TargetMode="Externa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creativecommons.org/licenses/by-nc-sa/3.0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mailto:ping.li@qc.cuny.edu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reativecommons.org/licenses/by-nc-sa/3.0/" TargetMode="External"/><Relationship Id="rId5" Type="http://schemas.openxmlformats.org/officeDocument/2006/relationships/image" Target="../media/image4.png"/><Relationship Id="rId4" Type="http://schemas.openxmlformats.org/officeDocument/2006/relationships/hyperlink" Target="mailto:claudia.perry@qc.cuny.edu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sdst.libguides.com/content.php?pid=192765&amp;sid=259836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ndmark.edu/library/citation-guides/apa-citation-style-guide#Image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firstmonday.org/htbin/cgiwrap/bin/ojs/index.php/fm/article/view/955/876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astyle.org/learn/faqs/what-is-doi.aspx" TargetMode="External"/><Relationship Id="rId2" Type="http://schemas.openxmlformats.org/officeDocument/2006/relationships/hyperlink" Target="https://doi.crossref.org/guestquer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700463"/>
            <a:ext cx="8305800" cy="1328737"/>
          </a:xfrm>
        </p:spPr>
        <p:txBody>
          <a:bodyPr>
            <a:normAutofit/>
          </a:bodyPr>
          <a:lstStyle/>
          <a:p>
            <a:pPr eaLnBrk="1" hangingPunct="1"/>
            <a:r>
              <a:rPr lang="en-US" cap="none" dirty="0"/>
              <a:t>DR. CLAUDIA A. PERRY AND DR. PING LI</a:t>
            </a:r>
          </a:p>
          <a:p>
            <a:pPr eaLnBrk="1" hangingPunct="1"/>
            <a:r>
              <a:rPr lang="en-US" cap="none" dirty="0"/>
              <a:t>GSLIS CURRICULUM SPACE</a:t>
            </a:r>
          </a:p>
          <a:p>
            <a:pPr eaLnBrk="1" hangingPunct="1"/>
            <a:r>
              <a:rPr lang="en-US" cap="none" dirty="0"/>
              <a:t>QUEENS COLLEGE, CITY UNIVERSITY OF NEW YORK</a:t>
            </a:r>
            <a:endParaRPr lang="en-US" cap="none" dirty="0" smtClean="0"/>
          </a:p>
          <a:p>
            <a:pPr eaLnBrk="1" hangingPunct="1"/>
            <a:r>
              <a:rPr lang="en-US" cap="none" dirty="0" smtClean="0"/>
              <a:t>February 14, 2017</a:t>
            </a:r>
            <a:endParaRPr lang="en-US" cap="none" dirty="0"/>
          </a:p>
        </p:txBody>
      </p:sp>
      <p:sp>
        <p:nvSpPr>
          <p:cNvPr id="13315" name="Date Placeholder 1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13316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Introduction to APA Style, </a:t>
            </a:r>
            <a:br>
              <a:rPr lang="en-US" dirty="0"/>
            </a:br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Web sources</a:t>
            </a:r>
          </a:p>
        </p:txBody>
      </p:sp>
      <p:sp>
        <p:nvSpPr>
          <p:cNvPr id="26627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2662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29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273050" lvl="1" eaLnBrk="1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-65" charset="2"/>
              <a:buChar char=""/>
            </a:pPr>
            <a:r>
              <a:rPr lang="en-US" dirty="0"/>
              <a:t>Non-periodical Web </a:t>
            </a:r>
            <a:r>
              <a:rPr lang="en-US" dirty="0" smtClean="0"/>
              <a:t>document:</a:t>
            </a:r>
          </a:p>
          <a:p>
            <a:pPr marL="914400" indent="-639763" eaLnBrk="1" hangingPunct="1">
              <a:lnSpc>
                <a:spcPct val="90000"/>
              </a:lnSpc>
              <a:spcBef>
                <a:spcPts val="600"/>
              </a:spcBef>
              <a:buFont typeface="Wingdings 2" pitchFamily="-65" charset="2"/>
              <a:buNone/>
            </a:pPr>
            <a:r>
              <a:rPr lang="en-US" sz="2000" dirty="0"/>
              <a:t>Cornell University Library/Research Department.  (©2002-2003).           </a:t>
            </a:r>
            <a:r>
              <a:rPr lang="en-US" sz="2000" i="1" dirty="0"/>
              <a:t>Moving theory into practice: Digital imaging tutorial.</a:t>
            </a:r>
            <a:r>
              <a:rPr lang="en-US" sz="2000" dirty="0"/>
              <a:t>  Retrieved from </a:t>
            </a:r>
            <a:r>
              <a:rPr lang="en-US" sz="2000" u="sng" dirty="0">
                <a:hlinkClick r:id="rId2"/>
              </a:rPr>
              <a:t>http://www.library.cornell.edu/preservation/tutorial/</a:t>
            </a:r>
          </a:p>
          <a:p>
            <a:pPr marL="914400" indent="-639763" eaLnBrk="1" hangingPunct="1">
              <a:lnSpc>
                <a:spcPct val="90000"/>
              </a:lnSpc>
              <a:spcBef>
                <a:spcPts val="600"/>
              </a:spcBef>
              <a:buFont typeface="Wingdings 2" pitchFamily="-65" charset="2"/>
              <a:buNone/>
            </a:pPr>
            <a:r>
              <a:rPr lang="en-US" sz="2000" dirty="0"/>
              <a:t>           </a:t>
            </a:r>
            <a:r>
              <a:rPr lang="en-US" sz="2000" u="sng" dirty="0">
                <a:hlinkClick r:id="rId2"/>
              </a:rPr>
              <a:t>contents.html </a:t>
            </a:r>
            <a:endParaRPr lang="en-US" sz="2000" dirty="0"/>
          </a:p>
          <a:p>
            <a:pPr marL="273050" lvl="1" eaLnBrk="1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-65" charset="2"/>
              <a:buChar char=""/>
            </a:pPr>
            <a:r>
              <a:rPr lang="en-US" dirty="0"/>
              <a:t>Chapter/section of a Web </a:t>
            </a:r>
            <a:r>
              <a:rPr lang="en-US" dirty="0" smtClean="0"/>
              <a:t>document:</a:t>
            </a:r>
          </a:p>
          <a:p>
            <a:pPr marL="914400" lvl="3" indent="-639763" eaLnBrk="1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Wingdings 2" pitchFamily="-65" charset="2"/>
              <a:buNone/>
            </a:pPr>
            <a:r>
              <a:rPr lang="en-US" dirty="0">
                <a:solidFill>
                  <a:schemeClr val="tx1"/>
                </a:solidFill>
              </a:rPr>
              <a:t>Bureau of Labor </a:t>
            </a:r>
            <a:r>
              <a:rPr lang="en-US" dirty="0" smtClean="0">
                <a:solidFill>
                  <a:schemeClr val="tx1"/>
                </a:solidFill>
              </a:rPr>
              <a:t>Statistics, </a:t>
            </a:r>
            <a:r>
              <a:rPr lang="en-US" dirty="0">
                <a:solidFill>
                  <a:schemeClr val="tx1"/>
                </a:solidFill>
              </a:rPr>
              <a:t>U.S. Department of Labor. (</a:t>
            </a:r>
            <a:r>
              <a:rPr lang="en-US" dirty="0" smtClean="0">
                <a:solidFill>
                  <a:schemeClr val="tx1"/>
                </a:solidFill>
              </a:rPr>
              <a:t>2015, December 17 ). </a:t>
            </a:r>
            <a:r>
              <a:rPr lang="en-US" dirty="0">
                <a:solidFill>
                  <a:schemeClr val="tx1"/>
                </a:solidFill>
              </a:rPr>
              <a:t>Librarians. In </a:t>
            </a:r>
            <a:r>
              <a:rPr lang="en-US" i="1" dirty="0">
                <a:solidFill>
                  <a:schemeClr val="tx1"/>
                </a:solidFill>
              </a:rPr>
              <a:t>Occupational outlook handbook, </a:t>
            </a:r>
            <a:r>
              <a:rPr lang="en-US" i="1" dirty="0" smtClean="0">
                <a:solidFill>
                  <a:schemeClr val="tx1"/>
                </a:solidFill>
              </a:rPr>
              <a:t>2016-2017 </a:t>
            </a:r>
            <a:r>
              <a:rPr lang="en-US" i="1" dirty="0">
                <a:solidFill>
                  <a:schemeClr val="tx1"/>
                </a:solidFill>
              </a:rPr>
              <a:t>edition</a:t>
            </a:r>
            <a:r>
              <a:rPr lang="en-US" dirty="0">
                <a:solidFill>
                  <a:schemeClr val="tx1"/>
                </a:solidFill>
              </a:rPr>
              <a:t>. Retrieved from </a:t>
            </a:r>
            <a:r>
              <a:rPr lang="en-US" u="sng" dirty="0">
                <a:solidFill>
                  <a:schemeClr val="tx1"/>
                </a:solidFill>
                <a:hlinkClick r:id="rId3"/>
              </a:rPr>
              <a:t>http://www.bls.gov/ooh/Education-Training-and-Library/Librarians.htm</a:t>
            </a:r>
            <a:r>
              <a:rPr lang="en-US" u="sng" dirty="0">
                <a:solidFill>
                  <a:schemeClr val="tx1"/>
                </a:solidFill>
              </a:rPr>
              <a:t> </a:t>
            </a:r>
            <a:endParaRPr lang="en-US" u="sng" dirty="0" smtClean="0">
              <a:solidFill>
                <a:schemeClr val="tx1"/>
              </a:solidFill>
            </a:endParaRPr>
          </a:p>
          <a:p>
            <a:pPr marL="273050" lvl="1" eaLnBrk="1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-65" charset="2"/>
              <a:buChar char=""/>
            </a:pPr>
            <a:r>
              <a:rPr lang="en-US" dirty="0"/>
              <a:t>No date </a:t>
            </a:r>
            <a:r>
              <a:rPr lang="en-US" dirty="0" smtClean="0"/>
              <a:t>available:</a:t>
            </a:r>
          </a:p>
          <a:p>
            <a:pPr marL="914400" lvl="3" indent="-639763" eaLnBrk="1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Wingdings 2" pitchFamily="-65" charset="2"/>
              <a:buNone/>
            </a:pPr>
            <a:r>
              <a:rPr lang="en-US" dirty="0">
                <a:solidFill>
                  <a:schemeClr val="tx1"/>
                </a:solidFill>
              </a:rPr>
              <a:t>Library of Congress. (</a:t>
            </a:r>
            <a:r>
              <a:rPr lang="en-US" dirty="0" err="1">
                <a:solidFill>
                  <a:schemeClr val="tx1"/>
                </a:solidFill>
              </a:rPr>
              <a:t>n.d.</a:t>
            </a:r>
            <a:r>
              <a:rPr lang="en-US" dirty="0">
                <a:solidFill>
                  <a:schemeClr val="tx1"/>
                </a:solidFill>
              </a:rPr>
              <a:t>). </a:t>
            </a:r>
            <a:r>
              <a:rPr lang="en-US" i="1" dirty="0">
                <a:solidFill>
                  <a:schemeClr val="tx1"/>
                </a:solidFill>
              </a:rPr>
              <a:t>Thesaurus for graphic materials.</a:t>
            </a:r>
            <a:r>
              <a:rPr lang="en-US" dirty="0">
                <a:solidFill>
                  <a:schemeClr val="tx1"/>
                </a:solidFill>
              </a:rPr>
              <a:t>  Retrieved</a:t>
            </a:r>
            <a:r>
              <a:rPr lang="en-US" dirty="0" smtClean="0">
                <a:solidFill>
                  <a:schemeClr val="tx1"/>
                </a:solidFill>
              </a:rPr>
              <a:t> February 13, 2017, </a:t>
            </a:r>
            <a:r>
              <a:rPr lang="en-US" dirty="0">
                <a:solidFill>
                  <a:schemeClr val="tx1"/>
                </a:solidFill>
              </a:rPr>
              <a:t>from </a:t>
            </a:r>
            <a:r>
              <a:rPr lang="en-US" u="sng" dirty="0">
                <a:solidFill>
                  <a:schemeClr val="tx1"/>
                </a:solidFill>
                <a:hlinkClick r:id="rId4"/>
              </a:rPr>
              <a:t>http://www.loc.gov/pictures/collection/tgm/</a:t>
            </a:r>
            <a:endParaRPr lang="en-US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in an edited </a:t>
            </a:r>
            <a:r>
              <a:rPr lang="en-US" dirty="0"/>
              <a:t>b</a:t>
            </a:r>
            <a:r>
              <a:rPr lang="en-US" dirty="0" smtClean="0"/>
              <a:t>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914400" indent="-548640">
              <a:buNone/>
            </a:pPr>
            <a:r>
              <a:rPr lang="en-US" dirty="0" smtClean="0"/>
              <a:t>Fisher, K. E. &amp; Bishop, A. P.  (2015).  Information communities: Defining the focus of information services.  In S. Hirsh  (Ed.),</a:t>
            </a:r>
            <a:r>
              <a:rPr lang="en-US" i="1" dirty="0" smtClean="0"/>
              <a:t> Information services today: An introduction </a:t>
            </a:r>
            <a:r>
              <a:rPr lang="en-US" dirty="0" smtClean="0"/>
              <a:t>(pp. 20-26)</a:t>
            </a:r>
            <a:r>
              <a:rPr lang="en-US" i="1" dirty="0" smtClean="0"/>
              <a:t>.</a:t>
            </a:r>
            <a:r>
              <a:rPr lang="en-US" dirty="0" smtClean="0"/>
              <a:t> New York: </a:t>
            </a:r>
            <a:r>
              <a:rPr lang="en-US" dirty="0" err="1" smtClean="0"/>
              <a:t>Rowman</a:t>
            </a:r>
            <a:r>
              <a:rPr lang="en-US" dirty="0" smtClean="0"/>
              <a:t> &amp; Littlefield. 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Web sources</a:t>
            </a:r>
          </a:p>
        </p:txBody>
      </p:sp>
      <p:sp>
        <p:nvSpPr>
          <p:cNvPr id="27651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2765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3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273050" lvl="1" eaLnBrk="1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-65" charset="2"/>
              <a:buChar char=""/>
            </a:pPr>
            <a:r>
              <a:rPr lang="en-US" dirty="0"/>
              <a:t>Page in a Web site not part of a larger Web </a:t>
            </a:r>
            <a:r>
              <a:rPr lang="en-US" dirty="0" smtClean="0"/>
              <a:t>document:</a:t>
            </a:r>
          </a:p>
          <a:p>
            <a:pPr marL="914400" lvl="3" indent="-639763" eaLnBrk="1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Wingdings 2" pitchFamily="-65" charset="2"/>
              <a:buNone/>
            </a:pPr>
            <a:r>
              <a:rPr lang="en-US" dirty="0" smtClean="0">
                <a:solidFill>
                  <a:schemeClr val="tx1"/>
                </a:solidFill>
              </a:rPr>
              <a:t>American </a:t>
            </a:r>
            <a:r>
              <a:rPr lang="en-US" dirty="0">
                <a:solidFill>
                  <a:schemeClr val="tx1"/>
                </a:solidFill>
              </a:rPr>
              <a:t>Library Association. </a:t>
            </a:r>
            <a:r>
              <a:rPr lang="en-US" dirty="0" smtClean="0">
                <a:solidFill>
                  <a:schemeClr val="tx1"/>
                </a:solidFill>
              </a:rPr>
              <a:t>(©1996-2017). </a:t>
            </a:r>
            <a:r>
              <a:rPr lang="en-US" dirty="0">
                <a:solidFill>
                  <a:schemeClr val="tx1"/>
                </a:solidFill>
              </a:rPr>
              <a:t>Types of libraries. Retrieved from </a:t>
            </a:r>
            <a:r>
              <a:rPr lang="en-US" u="sng" dirty="0">
                <a:hlinkClick r:id="rId2"/>
              </a:rPr>
              <a:t>http://</a:t>
            </a:r>
            <a:r>
              <a:rPr lang="en-US" u="sng" dirty="0" smtClean="0">
                <a:hlinkClick r:id="rId2"/>
              </a:rPr>
              <a:t>www.ala.org/educationcareers/careers/librarycareerssite/typesoflibraries</a:t>
            </a:r>
            <a:endParaRPr lang="en-US" u="sng" dirty="0" smtClean="0"/>
          </a:p>
          <a:p>
            <a:pPr marL="365125" lvl="1" indent="-639763" eaLnBrk="1" hangingPunct="1">
              <a:lnSpc>
                <a:spcPct val="90000"/>
              </a:lnSpc>
              <a:spcBef>
                <a:spcPts val="600"/>
              </a:spcBef>
              <a:buNone/>
            </a:pPr>
            <a:endParaRPr lang="en-US" sz="20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tabLst>
                <a:tab pos="290513" algn="l"/>
                <a:tab pos="914400" algn="l"/>
              </a:tabLst>
            </a:pPr>
            <a:r>
              <a:rPr lang="en-US" dirty="0" err="1" smtClean="0"/>
              <a:t>Blog</a:t>
            </a:r>
            <a:r>
              <a:rPr lang="en-US" dirty="0" smtClean="0"/>
              <a:t> entry:</a:t>
            </a:r>
            <a:endParaRPr lang="en-US" u="sng" dirty="0" smtClean="0">
              <a:solidFill>
                <a:schemeClr val="tx1"/>
              </a:solidFill>
            </a:endParaRPr>
          </a:p>
          <a:p>
            <a:pPr marL="914400" lvl="3" indent="-639763" eaLnBrk="1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None/>
            </a:pPr>
            <a:r>
              <a:rPr lang="en-US" dirty="0" smtClean="0">
                <a:solidFill>
                  <a:schemeClr val="tx1"/>
                </a:solidFill>
              </a:rPr>
              <a:t>McAdoo, T. (2014, November 20).  How to cite multiple pages 	from the same website [Web log post]. </a:t>
            </a:r>
            <a:r>
              <a:rPr lang="en-US" dirty="0">
                <a:solidFill>
                  <a:schemeClr val="tx1"/>
                </a:solidFill>
              </a:rPr>
              <a:t>Retrieved </a:t>
            </a:r>
            <a:r>
              <a:rPr lang="en-US" dirty="0" smtClean="0">
                <a:solidFill>
                  <a:schemeClr val="tx1"/>
                </a:solidFill>
              </a:rPr>
              <a:t>from </a:t>
            </a:r>
            <a:r>
              <a:rPr lang="en-US" dirty="0" smtClean="0">
                <a:solidFill>
                  <a:schemeClr val="tx1"/>
                </a:solidFill>
                <a:hlinkClick r:id="rId3"/>
              </a:rPr>
              <a:t>http://blog.apastyle.org/apastyle/2014/11/how-to-cite-multiple-pages-from-the-same-website.html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</a:p>
          <a:p>
            <a:pPr marL="914400" lvl="3" indent="-639763" eaLnBrk="1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Images</a:t>
            </a:r>
            <a:endParaRPr lang="en-US" dirty="0"/>
          </a:p>
        </p:txBody>
      </p:sp>
      <p:pic>
        <p:nvPicPr>
          <p:cNvPr id="6" name="Content Placeholder 5" descr="library books.tiff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152220" y="1527175"/>
            <a:ext cx="6803048" cy="4572000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95400" y="6099176"/>
            <a:ext cx="4466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(Timetrax23, 2007, January 2)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Citing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914400" lvl="3" indent="-639763" algn="ctr" eaLnBrk="1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None/>
            </a:pPr>
            <a:r>
              <a:rPr lang="en-US" dirty="0" smtClean="0">
                <a:solidFill>
                  <a:schemeClr val="tx1"/>
                </a:solidFill>
              </a:rPr>
              <a:t> References</a:t>
            </a:r>
          </a:p>
          <a:p>
            <a:pPr marL="914400" lvl="1" indent="-640080">
              <a:spcBef>
                <a:spcPts val="1128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Timetrax23.  (2007, January 2).  Library books   [Online image].  Retrieved from </a:t>
            </a:r>
            <a:r>
              <a:rPr lang="en-US" sz="2000" dirty="0" smtClean="0">
                <a:hlinkClick r:id="rId2"/>
              </a:rPr>
              <a:t>https://www.flickr.com/</a:t>
            </a:r>
            <a:br>
              <a:rPr lang="en-US" sz="2000" dirty="0" smtClean="0">
                <a:hlinkClick r:id="rId2"/>
              </a:rPr>
            </a:br>
            <a:r>
              <a:rPr lang="en-US" sz="2000" dirty="0" smtClean="0">
                <a:hlinkClick r:id="rId2"/>
              </a:rPr>
              <a:t>photos/timetrax/376152628</a:t>
            </a:r>
            <a:endParaRPr lang="en-US" sz="2000" dirty="0" smtClean="0"/>
          </a:p>
          <a:p>
            <a:pPr lvl="1">
              <a:buNone/>
            </a:pPr>
            <a:endParaRPr lang="en-US" sz="2000" dirty="0" smtClean="0"/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For more examples:</a:t>
            </a:r>
          </a:p>
          <a:p>
            <a:pPr lvl="1">
              <a:buNone/>
            </a:pPr>
            <a:endParaRPr lang="en-US" sz="2000" dirty="0" smtClean="0"/>
          </a:p>
          <a:p>
            <a:pPr marL="914400" lvl="1" indent="-640080">
              <a:buNone/>
            </a:pPr>
            <a:r>
              <a:rPr lang="en-US" sz="2000" dirty="0" err="1" smtClean="0">
                <a:solidFill>
                  <a:srgbClr val="000000"/>
                </a:solidFill>
              </a:rPr>
              <a:t>Himmelfarb</a:t>
            </a:r>
            <a:r>
              <a:rPr lang="en-US" sz="2000" dirty="0" smtClean="0">
                <a:solidFill>
                  <a:srgbClr val="000000"/>
                </a:solidFill>
              </a:rPr>
              <a:t> Health Sciences Library.  (2017, February 10). APA citation style, 6th edition: Electronic image.  Retrieved from </a:t>
            </a:r>
            <a:r>
              <a:rPr lang="en-US" sz="2000" dirty="0" smtClean="0">
                <a:hlinkClick r:id="rId3"/>
              </a:rPr>
              <a:t>http://libguides.gwumc.edu/c.php?g=27779&amp;p=170351</a:t>
            </a:r>
            <a:endParaRPr lang="en-US" sz="2000" dirty="0" smtClean="0"/>
          </a:p>
          <a:p>
            <a:pPr marL="914400" lvl="1" indent="-640080">
              <a:buNone/>
            </a:pPr>
            <a:endParaRPr lang="en-US" sz="2000" dirty="0" smtClean="0"/>
          </a:p>
          <a:p>
            <a:pPr marL="914400" lvl="1" indent="-640080">
              <a:buNone/>
            </a:pPr>
            <a:r>
              <a:rPr lang="en-US" sz="2000" dirty="0" smtClean="0"/>
              <a:t>Thanks to Dr. </a:t>
            </a:r>
            <a:r>
              <a:rPr lang="en-US" sz="2000" dirty="0" err="1" smtClean="0"/>
              <a:t>Keren</a:t>
            </a:r>
            <a:r>
              <a:rPr lang="en-US" sz="2000" dirty="0" smtClean="0"/>
              <a:t> Dali for suggesting inclusion of example of citing an online image.</a:t>
            </a:r>
          </a:p>
          <a:p>
            <a:pPr marL="914400" lvl="1" indent="-640080">
              <a:buNone/>
            </a:pPr>
            <a:r>
              <a:rPr lang="en-US" sz="2000" dirty="0" smtClean="0"/>
              <a:t>   </a:t>
            </a:r>
          </a:p>
          <a:p>
            <a:pPr lvl="1">
              <a:buNone/>
            </a:pPr>
            <a:r>
              <a:rPr lang="en-US" dirty="0" smtClean="0"/>
              <a:t>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In-text citations</a:t>
            </a:r>
            <a:r>
              <a:rPr lang="en-US" dirty="0" smtClean="0">
                <a:solidFill>
                  <a:srgbClr val="7B9899"/>
                </a:solidFill>
              </a:rPr>
              <a:t>: </a:t>
            </a:r>
            <a:r>
              <a:rPr lang="en-US" dirty="0">
                <a:solidFill>
                  <a:srgbClr val="7B9899"/>
                </a:solidFill>
              </a:rPr>
              <a:t>Paraphrasing</a:t>
            </a:r>
          </a:p>
        </p:txBody>
      </p:sp>
      <p:sp>
        <p:nvSpPr>
          <p:cNvPr id="28675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28676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77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 dirty="0"/>
              <a:t>While the circulation numbers of borrowed materials have dipped, the number of people who visit the library without borrowing anything has increased (Westmoreland, 2003; see also </a:t>
            </a:r>
            <a:r>
              <a:rPr lang="en-US" sz="2400" dirty="0" err="1"/>
              <a:t>Skot</a:t>
            </a:r>
            <a:r>
              <a:rPr lang="en-US" sz="2400" dirty="0"/>
              <a:t>-Hansen, 2002). </a:t>
            </a:r>
          </a:p>
          <a:p>
            <a:pPr eaLnBrk="1" hangingPunct="1">
              <a:buFont typeface="Wingdings 2" pitchFamily="-65" charset="2"/>
              <a:buNone/>
            </a:pPr>
            <a:endParaRPr lang="en-US" sz="2400" dirty="0"/>
          </a:p>
          <a:p>
            <a:pPr eaLnBrk="1" hangingPunct="1"/>
            <a:r>
              <a:rPr lang="en-US" sz="2400" dirty="0"/>
              <a:t>Lawson (2004) describes the public library as an excellent example of a </a:t>
            </a:r>
            <a:r>
              <a:rPr lang="en-US" sz="2400" i="1" dirty="0"/>
              <a:t>third place</a:t>
            </a:r>
            <a:r>
              <a:rPr lang="en-US" sz="2400" dirty="0"/>
              <a:t>, a location distinct from the </a:t>
            </a:r>
            <a:r>
              <a:rPr lang="en-US" sz="2400" i="1" dirty="0"/>
              <a:t>first place </a:t>
            </a:r>
            <a:r>
              <a:rPr lang="en-US" sz="2400" dirty="0"/>
              <a:t>(home), and the </a:t>
            </a:r>
            <a:r>
              <a:rPr lang="en-US" sz="2400" i="1" dirty="0"/>
              <a:t>second place</a:t>
            </a:r>
            <a:r>
              <a:rPr lang="en-US" sz="2400" dirty="0"/>
              <a:t> (work/ school).</a:t>
            </a:r>
          </a:p>
          <a:p>
            <a:pPr eaLnBrk="1" hangingPunct="1">
              <a:buFont typeface="Wingdings 2" pitchFamily="-65" charset="2"/>
              <a:buNone/>
            </a:pPr>
            <a:endParaRPr lang="en-US" sz="2400" dirty="0"/>
          </a:p>
          <a:p>
            <a:pPr eaLnBrk="1" hangingPunct="1">
              <a:buFont typeface="Wingdings 2" pitchFamily="-65" charset="2"/>
              <a:buNone/>
            </a:pPr>
            <a:r>
              <a:rPr lang="en-US" sz="2400" dirty="0"/>
              <a:t>[Thanks to Alumna Deidre Hoguet for these and subsequent examples, used with </a:t>
            </a:r>
            <a:r>
              <a:rPr lang="en-US" sz="2400" dirty="0" smtClean="0"/>
              <a:t>permission.]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In-text citations</a:t>
            </a:r>
            <a:r>
              <a:rPr lang="en-US" dirty="0" smtClean="0">
                <a:solidFill>
                  <a:srgbClr val="7B9899"/>
                </a:solidFill>
              </a:rPr>
              <a:t>: </a:t>
            </a:r>
            <a:r>
              <a:rPr lang="en-US" dirty="0">
                <a:solidFill>
                  <a:srgbClr val="7B9899"/>
                </a:solidFill>
              </a:rPr>
              <a:t>Direct quotations</a:t>
            </a:r>
          </a:p>
        </p:txBody>
      </p:sp>
      <p:sp>
        <p:nvSpPr>
          <p:cNvPr id="29699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2970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1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 dirty="0"/>
              <a:t>Public spaces associated with culture or learning, such as libraries, “hold a particularly strong appeal for many people, even those that do not use them frequently” (Demas &amp; Scherer, 2002, p. 65).</a:t>
            </a:r>
          </a:p>
          <a:p>
            <a:pPr eaLnBrk="1" hangingPunct="1">
              <a:buFont typeface="Wingdings 2" pitchFamily="-65" charset="2"/>
              <a:buNone/>
            </a:pPr>
            <a:endParaRPr lang="en-US" sz="2400" dirty="0"/>
          </a:p>
          <a:p>
            <a:pPr eaLnBrk="1" hangingPunct="1"/>
            <a:r>
              <a:rPr lang="en-US" sz="2400" dirty="0"/>
              <a:t>As </a:t>
            </a:r>
            <a:r>
              <a:rPr lang="en-US" sz="2400" dirty="0" err="1"/>
              <a:t>Skot</a:t>
            </a:r>
            <a:r>
              <a:rPr lang="en-US" sz="2400" dirty="0"/>
              <a:t>-Hansen (2002) points out, “when libraries increasingly function as a social space, it should be seen as a reaction to the lack of public and relaxed meeting places in post-modern society” (para. 3).</a:t>
            </a:r>
          </a:p>
          <a:p>
            <a:pPr eaLnBrk="1" hangingPunct="1">
              <a:buFont typeface="Wingdings 2" pitchFamily="-65" charset="2"/>
              <a:buNone/>
            </a:pPr>
            <a:r>
              <a:rPr lang="en-US" sz="2400" dirty="0"/>
              <a:t>[If a source is electronic, refer to section, if possible, and paragraph.]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In-text citations: Sources of data</a:t>
            </a:r>
          </a:p>
        </p:txBody>
      </p:sp>
      <p:sp>
        <p:nvSpPr>
          <p:cNvPr id="30723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3072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25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Reich and Weiser (1994) note that only 20% of floor space in small libraries is devoted to shelving.</a:t>
            </a:r>
          </a:p>
          <a:p>
            <a:pPr eaLnBrk="1" hangingPunct="1"/>
            <a:r>
              <a:rPr lang="en-US" dirty="0"/>
              <a:t>The most frequently offered type of instructional program is computer or Internet training; a recent study found that 56% of all public libraries in the United States offered it (Lewis, Farris, &amp; Greene, 2002). </a:t>
            </a:r>
          </a:p>
          <a:p>
            <a:pPr eaLnBrk="1" hangingPunct="1"/>
            <a:r>
              <a:rPr lang="en-US" dirty="0">
                <a:solidFill>
                  <a:schemeClr val="accent1"/>
                </a:solidFill>
              </a:rPr>
              <a:t>Note:  While not strictly necessary, citing page numbers when citing data or paraphrasing can be very helpful to the reader.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In-text citations: Personal communication</a:t>
            </a:r>
          </a:p>
        </p:txBody>
      </p:sp>
      <p:sp>
        <p:nvSpPr>
          <p:cNvPr id="31747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  <a:p>
            <a:endParaRPr lang="en-US" dirty="0"/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9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When citing interviews, letters, e-mails, etc., include the communicator’s name, the fact that it was a personal communication, and the date of the communication. Do</a:t>
            </a:r>
            <a:r>
              <a:rPr lang="en-US" dirty="0" smtClean="0"/>
              <a:t> NOT </a:t>
            </a:r>
            <a:r>
              <a:rPr lang="en-US" dirty="0"/>
              <a:t>include personal communication in the reference list:</a:t>
            </a:r>
          </a:p>
          <a:p>
            <a:pPr lvl="1" eaLnBrk="1" hangingPunct="1"/>
            <a:r>
              <a:rPr lang="en-US" dirty="0"/>
              <a:t>A. P. Smith also claimed that many of her students had difficulties with APA style (personal communication, November 3, 2002). (Purdue OWL, 2011, APA PPT Slide Presentation, slide 29)</a:t>
            </a:r>
          </a:p>
          <a:p>
            <a:pPr lvl="1" eaLnBrk="1" hangingPunct="1"/>
            <a:r>
              <a:rPr lang="en-US" dirty="0">
                <a:solidFill>
                  <a:srgbClr val="D16349"/>
                </a:solidFill>
              </a:rPr>
              <a:t>But, it CAN be useful to include copies of emails or other written communication as Appendices to your </a:t>
            </a:r>
            <a:r>
              <a:rPr lang="en-US" dirty="0" smtClean="0">
                <a:solidFill>
                  <a:srgbClr val="D16349"/>
                </a:solidFill>
              </a:rPr>
              <a:t>paper.</a:t>
            </a:r>
            <a:endParaRPr lang="en-US" dirty="0">
              <a:solidFill>
                <a:srgbClr val="D16349"/>
              </a:solidFill>
            </a:endParaRPr>
          </a:p>
          <a:p>
            <a:pPr lvl="1" eaLnBrk="1" hangingPunct="1">
              <a:buFont typeface="Wingdings 2" pitchFamily="-65" charset="2"/>
              <a:buNone/>
            </a:pPr>
            <a:endParaRPr lang="en-US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In-text citations: Multiple authors</a:t>
            </a:r>
          </a:p>
        </p:txBody>
      </p:sp>
      <p:sp>
        <p:nvSpPr>
          <p:cNvPr id="32771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3277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3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Three to five authors, use all the authors the first time cited:</a:t>
            </a:r>
          </a:p>
          <a:p>
            <a:pPr eaLnBrk="1" hangingPunct="1">
              <a:buFont typeface="Wingdings 2" pitchFamily="-65" charset="2"/>
              <a:buNone/>
            </a:pPr>
            <a:r>
              <a:rPr lang="en-US" dirty="0"/>
              <a:t>	(Lewis, Farris, &amp; Greene, 2002)</a:t>
            </a:r>
          </a:p>
          <a:p>
            <a:pPr eaLnBrk="1" hangingPunct="1"/>
            <a:r>
              <a:rPr lang="en-US" dirty="0"/>
              <a:t>In subsequent citations, follow this model:</a:t>
            </a:r>
          </a:p>
          <a:p>
            <a:pPr eaLnBrk="1" hangingPunct="1">
              <a:buFont typeface="Wingdings 2" pitchFamily="-65" charset="2"/>
              <a:buNone/>
            </a:pPr>
            <a:r>
              <a:rPr lang="en-US" dirty="0"/>
              <a:t> 	(Lewis et al., 2002)</a:t>
            </a:r>
          </a:p>
          <a:p>
            <a:pPr eaLnBrk="1" hangingPunct="1"/>
            <a:r>
              <a:rPr lang="en-US" dirty="0"/>
              <a:t>With six or more authors cite only the first author followed by et 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Why do we need style guides?</a:t>
            </a:r>
          </a:p>
        </p:txBody>
      </p:sp>
      <p:sp>
        <p:nvSpPr>
          <p:cNvPr id="14339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02-14-17</a:t>
            </a:r>
            <a:endParaRPr lang="en-US" dirty="0"/>
          </a:p>
        </p:txBody>
      </p:sp>
      <p:sp>
        <p:nvSpPr>
          <p:cNvPr id="1434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1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Consistent, accepted standards for structuring research papers and handling reference citations</a:t>
            </a:r>
          </a:p>
          <a:p>
            <a:pPr eaLnBrk="1" hangingPunct="1"/>
            <a:r>
              <a:rPr lang="en-US" dirty="0"/>
              <a:t>Proper, accepted way to acknowledge sources of information mentioned in your paper, presentation or annotated bibliography</a:t>
            </a:r>
          </a:p>
          <a:p>
            <a:pPr lvl="1" eaLnBrk="1" hangingPunct="1"/>
            <a:r>
              <a:rPr lang="en-US" dirty="0"/>
              <a:t>Direct quotations</a:t>
            </a:r>
          </a:p>
          <a:p>
            <a:pPr lvl="1" eaLnBrk="1" hangingPunct="1"/>
            <a:r>
              <a:rPr lang="en-US" dirty="0"/>
              <a:t>Close paraphrases</a:t>
            </a:r>
          </a:p>
          <a:p>
            <a:pPr lvl="1" eaLnBrk="1" hangingPunct="1"/>
            <a:r>
              <a:rPr lang="en-US" dirty="0"/>
              <a:t>Citation of sources of data</a:t>
            </a:r>
          </a:p>
          <a:p>
            <a:pPr eaLnBrk="1" hangingPunct="1"/>
            <a:r>
              <a:rPr lang="en-US" dirty="0"/>
              <a:t>Of key importance for avoiding appearance of plagiarism!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700" dirty="0">
                <a:solidFill>
                  <a:srgbClr val="7B9899"/>
                </a:solidFill>
              </a:rPr>
              <a:t>Correspondence of References and In-Text Citations</a:t>
            </a:r>
          </a:p>
        </p:txBody>
      </p:sp>
      <p:sp>
        <p:nvSpPr>
          <p:cNvPr id="33795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33796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797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itchFamily="-65" charset="2"/>
              <a:buNone/>
            </a:pPr>
            <a:r>
              <a:rPr lang="en-US" dirty="0"/>
              <a:t>“Each reference cited in text must appear in the reference list, and each entry in the reference list must be cited in text” (APA, 2010, p. 174).</a:t>
            </a:r>
          </a:p>
          <a:p>
            <a:pPr eaLnBrk="1" hangingPunct="1">
              <a:buFont typeface="Wingdings 2" pitchFamily="-65" charset="2"/>
              <a:buNone/>
            </a:pPr>
            <a:endParaRPr lang="en-US" dirty="0"/>
          </a:p>
          <a:p>
            <a:pPr eaLnBrk="1" hangingPunct="1"/>
            <a:r>
              <a:rPr lang="en-US" dirty="0"/>
              <a:t>HINT:  Once your paper is done, go through each in-text citation, and put a checkmark next to the corresponding item in the References. At the end of the paper, confirm that ALL listed items in the Reference list have checkmarks next to them</a:t>
            </a:r>
            <a:r>
              <a:rPr lang="en-US" dirty="0" smtClean="0"/>
              <a:t>. </a:t>
            </a:r>
            <a:r>
              <a:rPr lang="en-US" dirty="0"/>
              <a:t>If not, revise your work accordingly.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General Format for APA Papers</a:t>
            </a:r>
          </a:p>
        </p:txBody>
      </p:sp>
      <p:sp>
        <p:nvSpPr>
          <p:cNvPr id="34819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3482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1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Title page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Page header (use insert Page Header)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900" dirty="0"/>
              <a:t>Pagination starts here!  (top right)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900" dirty="0"/>
              <a:t>Running head:  TITLE OF YOUR PAPER (top left)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Title of the paper, author’s name, institutional affiliation (centered)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Abstract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New page, with Abstract centered under the page header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Page header after page 1 only includes the TITLE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Concise summary, 150-250 words, double-spaced, full sentences</a:t>
            </a:r>
          </a:p>
          <a:p>
            <a:pPr lvl="1" eaLnBrk="1" hangingPunct="1">
              <a:lnSpc>
                <a:spcPct val="90000"/>
              </a:lnSpc>
              <a:buFont typeface="Wingdings 2" pitchFamily="-65" charset="2"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General Format for APA Papers</a:t>
            </a:r>
          </a:p>
        </p:txBody>
      </p:sp>
      <p:sp>
        <p:nvSpPr>
          <p:cNvPr id="35843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3584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5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Title page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Abstract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Main Body (Text)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First text page is </a:t>
            </a:r>
            <a:r>
              <a:rPr lang="en-US" dirty="0" smtClean="0"/>
              <a:t>number </a:t>
            </a:r>
            <a:r>
              <a:rPr lang="en-US" dirty="0"/>
              <a:t>3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Continue TITLE as </a:t>
            </a:r>
            <a:r>
              <a:rPr lang="en-US" dirty="0" smtClean="0"/>
              <a:t>running head </a:t>
            </a:r>
            <a:r>
              <a:rPr lang="en-US" dirty="0"/>
              <a:t>(but do NOT include “Running head” after title page)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Also type the Title at the top of the </a:t>
            </a:r>
            <a:r>
              <a:rPr lang="en-US" dirty="0" smtClean="0"/>
              <a:t>first text page</a:t>
            </a:r>
            <a:r>
              <a:rPr lang="en-US" dirty="0"/>
              <a:t>, centered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Type text double-spaced, all sections following without a break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Start with an introduction, but do not use “Introduction” as a heading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Consider subsequent headings to group related portions of your paper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References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General Format for APA Papers</a:t>
            </a:r>
          </a:p>
        </p:txBody>
      </p:sp>
      <p:sp>
        <p:nvSpPr>
          <p:cNvPr id="36867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3686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9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Title page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Abstract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Main Body (Text)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References (also see previous slides)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Center page title (References) at top of page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Double-space entries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Flush left first line, indent subsequent lines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Order </a:t>
            </a:r>
            <a:r>
              <a:rPr lang="en-US" sz="3600" dirty="0">
                <a:solidFill>
                  <a:srgbClr val="D16349"/>
                </a:solidFill>
              </a:rPr>
              <a:t>alphabetically</a:t>
            </a:r>
            <a:r>
              <a:rPr lang="en-US" dirty="0"/>
              <a:t> by first author’s last name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If no author listed, start with next element (e.g. article title)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If same author, different years, list earliest citation first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To Repeat….</a:t>
            </a:r>
          </a:p>
        </p:txBody>
      </p:sp>
      <p:sp>
        <p:nvSpPr>
          <p:cNvPr id="37891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3789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65" name="Rectangle 3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100" dirty="0"/>
              <a:t>List references in alphabetical order by last name of first author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100" dirty="0"/>
              <a:t>Book citation: </a:t>
            </a:r>
            <a:endParaRPr lang="en-US" sz="2100" dirty="0" smtClean="0"/>
          </a:p>
          <a:p>
            <a:pPr marL="1188720" lvl="5" indent="-640080">
              <a:spcBef>
                <a:spcPts val="600"/>
              </a:spcBef>
              <a:buFont typeface="Wingdings 2" pitchFamily="-65" charset="2"/>
              <a:buNone/>
              <a:defRPr/>
            </a:pPr>
            <a:r>
              <a:rPr lang="en-US" dirty="0" err="1" smtClean="0">
                <a:solidFill>
                  <a:schemeClr val="tx2"/>
                </a:solidFill>
              </a:rPr>
              <a:t>Calfee</a:t>
            </a:r>
            <a:r>
              <a:rPr lang="en-US" dirty="0" smtClean="0">
                <a:solidFill>
                  <a:schemeClr val="tx2"/>
                </a:solidFill>
              </a:rPr>
              <a:t>, R. C., &amp; Valencia, R. R. (1991). </a:t>
            </a:r>
            <a:r>
              <a:rPr lang="en-US" i="1" dirty="0" smtClean="0">
                <a:solidFill>
                  <a:schemeClr val="tx2"/>
                </a:solidFill>
              </a:rPr>
              <a:t>APA guide to preparing</a:t>
            </a:r>
          </a:p>
          <a:p>
            <a:pPr marL="1188720" lvl="7" indent="-640080">
              <a:spcBef>
                <a:spcPts val="600"/>
              </a:spcBef>
              <a:buFont typeface="Wingdings 2" pitchFamily="-65" charset="2"/>
              <a:buNone/>
              <a:defRPr/>
            </a:pPr>
            <a:r>
              <a:rPr lang="en-US" sz="1800" i="1" dirty="0" smtClean="0">
                <a:solidFill>
                  <a:schemeClr val="tx2"/>
                </a:solidFill>
              </a:rPr>
              <a:t>          manuscripts </a:t>
            </a:r>
            <a:r>
              <a:rPr lang="en-US" sz="1800" i="1" dirty="0">
                <a:solidFill>
                  <a:schemeClr val="tx2"/>
                </a:solidFill>
              </a:rPr>
              <a:t>for journal publication</a:t>
            </a:r>
            <a:r>
              <a:rPr lang="en-US" sz="1800" dirty="0">
                <a:solidFill>
                  <a:schemeClr val="tx2"/>
                </a:solidFill>
              </a:rPr>
              <a:t>. Washington, DC: </a:t>
            </a:r>
          </a:p>
          <a:p>
            <a:pPr marL="1188720" lvl="7" indent="-640080">
              <a:spcBef>
                <a:spcPts val="600"/>
              </a:spcBef>
              <a:buFont typeface="Wingdings 2" pitchFamily="-65" charset="2"/>
              <a:buNone/>
              <a:defRPr/>
            </a:pPr>
            <a:r>
              <a:rPr lang="en-US" sz="1800" dirty="0">
                <a:solidFill>
                  <a:schemeClr val="tx2"/>
                </a:solidFill>
              </a:rPr>
              <a:t>       </a:t>
            </a:r>
            <a:r>
              <a:rPr lang="en-US" sz="1800" dirty="0" smtClean="0">
                <a:solidFill>
                  <a:schemeClr val="tx2"/>
                </a:solidFill>
              </a:rPr>
              <a:t>   American </a:t>
            </a:r>
            <a:r>
              <a:rPr lang="en-US" sz="1800" dirty="0">
                <a:solidFill>
                  <a:schemeClr val="tx2"/>
                </a:solidFill>
              </a:rPr>
              <a:t>Psychological Association.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100" dirty="0"/>
              <a:t>Journal </a:t>
            </a:r>
            <a:r>
              <a:rPr lang="en-US" sz="2100" dirty="0" smtClean="0"/>
              <a:t>citation:</a:t>
            </a:r>
          </a:p>
          <a:p>
            <a:pPr marL="1188720" lvl="4" indent="-640080" eaLnBrk="1" hangingPunct="1">
              <a:spcBef>
                <a:spcPts val="600"/>
              </a:spcBef>
              <a:buFontTx/>
              <a:buNone/>
              <a:defRPr/>
            </a:pPr>
            <a:r>
              <a:rPr lang="en-US" sz="1800" dirty="0" err="1" smtClean="0">
                <a:solidFill>
                  <a:schemeClr val="tx2"/>
                </a:solidFill>
              </a:rPr>
              <a:t>Kernis</a:t>
            </a:r>
            <a:r>
              <a:rPr lang="en-US" sz="1800" dirty="0" smtClean="0">
                <a:solidFill>
                  <a:schemeClr val="tx2"/>
                </a:solidFill>
              </a:rPr>
              <a:t>, M. H., Cornell, D. P., Sun, C. R., Berry, A., Harlow, T., &amp; Bach,</a:t>
            </a:r>
          </a:p>
          <a:p>
            <a:pPr marL="1188720" lvl="4" indent="-640080" eaLnBrk="1" hangingPunct="1">
              <a:spcBef>
                <a:spcPts val="600"/>
              </a:spcBef>
              <a:buFontTx/>
              <a:buNone/>
              <a:defRPr/>
            </a:pPr>
            <a:r>
              <a:rPr lang="en-US" sz="1800" dirty="0" smtClean="0">
                <a:solidFill>
                  <a:schemeClr val="tx2"/>
                </a:solidFill>
              </a:rPr>
              <a:t>          J. S. (1993). There's more to self-esteem than whether it is high or</a:t>
            </a:r>
          </a:p>
          <a:p>
            <a:pPr marL="1188720" lvl="4" indent="-640080" eaLnBrk="1" hangingPunct="1">
              <a:spcBef>
                <a:spcPts val="600"/>
              </a:spcBef>
              <a:buFontTx/>
              <a:buNone/>
              <a:defRPr/>
            </a:pPr>
            <a:r>
              <a:rPr lang="en-US" sz="1800" dirty="0" smtClean="0">
                <a:solidFill>
                  <a:schemeClr val="tx2"/>
                </a:solidFill>
              </a:rPr>
              <a:t>          low: The importance of stability of self-esteem. </a:t>
            </a:r>
            <a:r>
              <a:rPr lang="en-US" sz="1800" i="1" dirty="0" smtClean="0">
                <a:solidFill>
                  <a:schemeClr val="tx2"/>
                </a:solidFill>
              </a:rPr>
              <a:t>Journal of </a:t>
            </a:r>
          </a:p>
          <a:p>
            <a:pPr marL="1188720" lvl="4" indent="-640080" eaLnBrk="1" hangingPunct="1">
              <a:spcBef>
                <a:spcPts val="600"/>
              </a:spcBef>
              <a:buFontTx/>
              <a:buNone/>
              <a:defRPr/>
            </a:pPr>
            <a:r>
              <a:rPr lang="en-US" sz="1800" i="1" dirty="0" smtClean="0">
                <a:solidFill>
                  <a:schemeClr val="tx2"/>
                </a:solidFill>
              </a:rPr>
              <a:t>          Personality and Social Psychology, 65</a:t>
            </a:r>
            <a:r>
              <a:rPr lang="en-US" sz="1800" dirty="0" smtClean="0">
                <a:solidFill>
                  <a:schemeClr val="tx2"/>
                </a:solidFill>
              </a:rPr>
              <a:t>, 1190-1204.</a:t>
            </a:r>
          </a:p>
          <a:p>
            <a:pPr lvl="2" eaLnBrk="1" hangingPunct="1">
              <a:lnSpc>
                <a:spcPct val="90000"/>
              </a:lnSpc>
              <a:buFont typeface="Wingdings 2" pitchFamily="-65" charset="2"/>
              <a:buNone/>
              <a:defRPr/>
            </a:pPr>
            <a:endParaRPr lang="en-US" sz="1800" dirty="0"/>
          </a:p>
          <a:p>
            <a:pPr eaLnBrk="1" hangingPunct="1">
              <a:lnSpc>
                <a:spcPct val="90000"/>
              </a:lnSpc>
              <a:buFont typeface="Wingdings 2" pitchFamily="-65" charset="2"/>
              <a:buNone/>
              <a:defRPr/>
            </a:pPr>
            <a:r>
              <a:rPr lang="en-US" sz="2100" dirty="0" smtClean="0"/>
              <a:t>	NOTE </a:t>
            </a:r>
            <a:r>
              <a:rPr lang="en-US" sz="2100" dirty="0"/>
              <a:t>handling of capitalization within titles, and use of author’s initials!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See </a:t>
            </a:r>
            <a:r>
              <a:rPr lang="en-US" sz="2400" dirty="0" smtClean="0"/>
              <a:t>sample </a:t>
            </a:r>
            <a:r>
              <a:rPr lang="en-US" sz="2400" dirty="0"/>
              <a:t>APA paper with detailed instruction on “how to do it”:</a:t>
            </a:r>
          </a:p>
          <a:p>
            <a:pPr marL="1096963" lvl="2" indent="-639763" eaLnBrk="1" hangingPunct="1">
              <a:lnSpc>
                <a:spcPct val="90000"/>
              </a:lnSpc>
              <a:spcBef>
                <a:spcPts val="600"/>
              </a:spcBef>
              <a:buNone/>
            </a:pPr>
            <a:r>
              <a:rPr lang="en-US" sz="2300" dirty="0">
                <a:solidFill>
                  <a:schemeClr val="tx2"/>
                </a:solidFill>
              </a:rPr>
              <a:t>Purdue University Online Writing Lab.  </a:t>
            </a:r>
            <a:r>
              <a:rPr lang="en-US" sz="2300" dirty="0" smtClean="0">
                <a:solidFill>
                  <a:schemeClr val="tx2"/>
                </a:solidFill>
              </a:rPr>
              <a:t>(</a:t>
            </a:r>
            <a:r>
              <a:rPr lang="en-US" sz="2400" dirty="0" smtClean="0">
                <a:solidFill>
                  <a:schemeClr val="tx2"/>
                </a:solidFill>
              </a:rPr>
              <a:t>©1995-2017</a:t>
            </a:r>
            <a:r>
              <a:rPr lang="en-US" sz="2300" dirty="0" smtClean="0">
                <a:solidFill>
                  <a:schemeClr val="tx2"/>
                </a:solidFill>
              </a:rPr>
              <a:t>).  </a:t>
            </a:r>
            <a:r>
              <a:rPr lang="en-US" sz="2300" dirty="0">
                <a:solidFill>
                  <a:schemeClr val="tx2"/>
                </a:solidFill>
              </a:rPr>
              <a:t>Sample APA paper.  Retrieved </a:t>
            </a:r>
            <a:r>
              <a:rPr lang="en-US" sz="2300" dirty="0" smtClean="0">
                <a:solidFill>
                  <a:schemeClr val="tx2"/>
                </a:solidFill>
              </a:rPr>
              <a:t>from </a:t>
            </a:r>
            <a:r>
              <a:rPr lang="en-US" sz="2300" dirty="0">
                <a:solidFill>
                  <a:schemeClr val="tx2"/>
                </a:solidFill>
                <a:hlinkClick r:id="rId2"/>
              </a:rPr>
              <a:t>http://owl.english.purdue.edu/owl/resource/560/18/</a:t>
            </a:r>
            <a:endParaRPr lang="en-US" sz="2300" dirty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buFont typeface="Wingdings 2" pitchFamily="-65" charset="2"/>
              <a:buNone/>
            </a:pPr>
            <a:endParaRPr lang="en-US" sz="2400" dirty="0"/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 2" pitchFamily="-65" charset="2"/>
              <a:buNone/>
            </a:pPr>
            <a:r>
              <a:rPr lang="en-US" sz="2400" dirty="0"/>
              <a:t>OR, see </a:t>
            </a:r>
            <a:r>
              <a:rPr lang="en-US" sz="2300" u="sng" dirty="0">
                <a:solidFill>
                  <a:schemeClr val="tx2"/>
                </a:solidFill>
                <a:hlinkClick r:id="rId3"/>
              </a:rPr>
              <a:t>http://owl.english.purdue.edu/media/pdf/20090212013008_560.pdf</a:t>
            </a:r>
            <a:endParaRPr lang="en-US" sz="2300" u="sng" dirty="0">
              <a:solidFill>
                <a:schemeClr val="tx2"/>
              </a:solidFill>
            </a:endParaRPr>
          </a:p>
        </p:txBody>
      </p:sp>
      <p:sp>
        <p:nvSpPr>
          <p:cNvPr id="38915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38916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17" name="Footer Placeholder 3"/>
          <p:cNvSpPr txBox="1">
            <a:spLocks noGrp="1"/>
          </p:cNvSpPr>
          <p:nvPr/>
        </p:nvSpPr>
        <p:spPr bwMode="auto">
          <a:xfrm>
            <a:off x="2133600" y="6203950"/>
            <a:ext cx="35814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endParaRPr lang="en-US" sz="1200">
              <a:solidFill>
                <a:schemeClr val="tx2"/>
              </a:solidFill>
              <a:latin typeface="Constantia" pitchFamily="-65" charset="0"/>
            </a:endParaRPr>
          </a:p>
        </p:txBody>
      </p:sp>
      <p:sp>
        <p:nvSpPr>
          <p:cNvPr id="38918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General Format for APA Papers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More on References</a:t>
            </a:r>
          </a:p>
        </p:txBody>
      </p:sp>
      <p:sp>
        <p:nvSpPr>
          <p:cNvPr id="39939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3994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1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If author appears as single author, and also as first author of a group, single author citation goes first</a:t>
            </a:r>
          </a:p>
          <a:p>
            <a:pPr eaLnBrk="1" hangingPunct="1"/>
            <a:r>
              <a:rPr lang="en-US" dirty="0"/>
              <a:t>Two or more works by same author (or group of authors in the same order), published in same year, label by year and letter</a:t>
            </a:r>
          </a:p>
          <a:p>
            <a:pPr lvl="1" eaLnBrk="1" hangingPunct="1"/>
            <a:r>
              <a:rPr lang="en-US" dirty="0"/>
              <a:t>Smith, J.  (2001a)…..</a:t>
            </a:r>
          </a:p>
          <a:p>
            <a:pPr lvl="1" eaLnBrk="1" hangingPunct="1"/>
            <a:r>
              <a:rPr lang="en-US" dirty="0"/>
              <a:t>Smith, J. (2001b)…. Etc.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A note on writing style…</a:t>
            </a:r>
          </a:p>
        </p:txBody>
      </p:sp>
      <p:sp>
        <p:nvSpPr>
          <p:cNvPr id="40963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4096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65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500" dirty="0"/>
              <a:t>Use third person point of view; avoid inserting your personal opinions (e.g. I agree with the author that…)</a:t>
            </a:r>
          </a:p>
          <a:p>
            <a:pPr eaLnBrk="1" hangingPunct="1"/>
            <a:r>
              <a:rPr lang="en-US" sz="2500" dirty="0"/>
              <a:t>Use active voice</a:t>
            </a:r>
          </a:p>
          <a:p>
            <a:pPr eaLnBrk="1" hangingPunct="1"/>
            <a:r>
              <a:rPr lang="en-US" sz="2500" dirty="0"/>
              <a:t>Try to be clear and concise; use complete sentences</a:t>
            </a:r>
          </a:p>
          <a:p>
            <a:pPr eaLnBrk="1" hangingPunct="1"/>
            <a:r>
              <a:rPr lang="en-US" sz="2500" dirty="0"/>
              <a:t>Alternate short and long sentences</a:t>
            </a:r>
          </a:p>
          <a:p>
            <a:pPr eaLnBrk="1" hangingPunct="1"/>
            <a:r>
              <a:rPr lang="en-US" sz="2500" dirty="0"/>
              <a:t>Check for overuse of the same words within one paragraph (e.g. also, consider, in addition, as well)</a:t>
            </a:r>
          </a:p>
          <a:p>
            <a:pPr eaLnBrk="1" hangingPunct="1"/>
            <a:r>
              <a:rPr lang="en-US" sz="2500" dirty="0"/>
              <a:t>Avoid run-on sentences, one or two sentence paragraphs</a:t>
            </a:r>
          </a:p>
          <a:p>
            <a:pPr eaLnBrk="1" hangingPunct="1"/>
            <a:r>
              <a:rPr lang="en-US" sz="2500" dirty="0"/>
              <a:t>Break up lengthy paragraphs or lengthy sentences for greater readability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More on writing style</a:t>
            </a:r>
          </a:p>
        </p:txBody>
      </p:sp>
      <p:sp>
        <p:nvSpPr>
          <p:cNvPr id="41987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4198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89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Use spell-checker, but double-check that correct term has been used in context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Do not confuse their, there, they’re; site, cite and sight; aid and aide, etc.</a:t>
            </a:r>
            <a:endParaRPr lang="en-US" sz="1800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Do not confuse it’s (it is) and its (possessive form, like his or her)</a:t>
            </a:r>
            <a:endParaRPr lang="en-US" sz="1800" dirty="0"/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Know the difference between plurals and possessives, such as libraries (plural) versus library’s and libraries’ (</a:t>
            </a:r>
            <a:r>
              <a:rPr lang="en-US" sz="2800" dirty="0" smtClean="0"/>
              <a:t>possessive)</a:t>
            </a:r>
            <a:endParaRPr lang="en-US" sz="2800" dirty="0"/>
          </a:p>
          <a:p>
            <a:pPr eaLnBrk="1" hangingPunct="1">
              <a:lnSpc>
                <a:spcPct val="90000"/>
              </a:lnSpc>
              <a:buFont typeface="Wingdings 2" pitchFamily="-65" charset="2"/>
              <a:buNone/>
            </a:pPr>
            <a:r>
              <a:rPr lang="en-US" sz="2800" dirty="0"/>
              <a:t>(Thanks to Dr.</a:t>
            </a:r>
            <a:r>
              <a:rPr lang="en-US" sz="2800" dirty="0" smtClean="0"/>
              <a:t> Mary K. </a:t>
            </a:r>
            <a:r>
              <a:rPr lang="en-US" sz="2800" dirty="0" err="1" smtClean="0"/>
              <a:t>Chelton</a:t>
            </a:r>
            <a:r>
              <a:rPr lang="en-US" sz="2800" dirty="0" smtClean="0"/>
              <a:t> </a:t>
            </a:r>
            <a:r>
              <a:rPr lang="en-US" sz="2800" dirty="0"/>
              <a:t>for much of the </a:t>
            </a:r>
            <a:r>
              <a:rPr lang="en-US" sz="2800" dirty="0" smtClean="0"/>
              <a:t>above.)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Conclusions</a:t>
            </a:r>
          </a:p>
        </p:txBody>
      </p:sp>
      <p:sp>
        <p:nvSpPr>
          <p:cNvPr id="43011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4301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13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This is a learning experience.  It may take some work to get a handle on all the </a:t>
            </a:r>
            <a:r>
              <a:rPr lang="en-US" dirty="0" smtClean="0"/>
              <a:t>nuances.</a:t>
            </a:r>
            <a:endParaRPr lang="en-US" dirty="0"/>
          </a:p>
          <a:p>
            <a:pPr eaLnBrk="1" hangingPunct="1"/>
            <a:r>
              <a:rPr lang="en-US" dirty="0"/>
              <a:t>Consider using </a:t>
            </a:r>
            <a:r>
              <a:rPr lang="en-US" dirty="0" err="1"/>
              <a:t>RefWorks</a:t>
            </a:r>
            <a:r>
              <a:rPr lang="en-US" dirty="0"/>
              <a:t>, but if so, BE SURE to double-check for accuracy</a:t>
            </a:r>
            <a:r>
              <a:rPr lang="en-US" dirty="0" smtClean="0"/>
              <a:t>. </a:t>
            </a:r>
            <a:r>
              <a:rPr lang="en-US" dirty="0"/>
              <a:t>Humans are smarter than software </a:t>
            </a:r>
            <a:r>
              <a:rPr lang="en-US" dirty="0" smtClean="0"/>
              <a:t>programs.</a:t>
            </a:r>
            <a:endParaRPr lang="en-US" dirty="0"/>
          </a:p>
          <a:p>
            <a:pPr eaLnBrk="1" hangingPunct="1"/>
            <a:r>
              <a:rPr lang="en-US" dirty="0"/>
              <a:t>See Chapter 3 of the APA </a:t>
            </a:r>
            <a:r>
              <a:rPr lang="en-US" i="1" dirty="0"/>
              <a:t>Manual</a:t>
            </a:r>
            <a:r>
              <a:rPr lang="en-US" dirty="0"/>
              <a:t> for tips on writing style and grammar &amp; usage (e.g. pp. 65-70, 77-84</a:t>
            </a:r>
            <a:r>
              <a:rPr lang="en-US" dirty="0" smtClean="0"/>
              <a:t>).</a:t>
            </a:r>
            <a:endParaRPr lang="en-US" dirty="0"/>
          </a:p>
          <a:p>
            <a:pPr eaLnBrk="1" hangingPunct="1"/>
            <a:r>
              <a:rPr lang="en-US" dirty="0"/>
              <a:t>Consult various online sources for additional </a:t>
            </a:r>
            <a:r>
              <a:rPr lang="en-US" dirty="0" smtClean="0"/>
              <a:t>help.</a:t>
            </a:r>
            <a:endParaRPr lang="en-US" dirty="0"/>
          </a:p>
          <a:p>
            <a:pPr eaLnBrk="1" hangingPunct="1">
              <a:buFont typeface="Wingdings 2" pitchFamily="-65" charset="2"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What is plagiarism?</a:t>
            </a:r>
          </a:p>
        </p:txBody>
      </p:sp>
      <p:sp>
        <p:nvSpPr>
          <p:cNvPr id="15363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5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Failing to cite a source for any of the ideas or facts or words of others and claiming them as your own</a:t>
            </a:r>
          </a:p>
          <a:p>
            <a:pPr lvl="1" eaLnBrk="1" hangingPunct="1"/>
            <a:r>
              <a:rPr lang="en-US" dirty="0"/>
              <a:t>Especially when closely paraphrasing another’s words, with minimal changes, AND failing to cite source</a:t>
            </a:r>
          </a:p>
          <a:p>
            <a:pPr lvl="1" eaLnBrk="1" hangingPunct="1"/>
            <a:r>
              <a:rPr lang="en-US" dirty="0"/>
              <a:t>Better to paraphrase portions in your own words, as well as citing the source</a:t>
            </a:r>
          </a:p>
          <a:p>
            <a:pPr lvl="1" eaLnBrk="1" hangingPunct="1"/>
            <a:r>
              <a:rPr lang="en-US" dirty="0"/>
              <a:t>Or, paraphrase portions of another’s work in your own words, incorporating some direct quotes, and providing the source</a:t>
            </a:r>
          </a:p>
          <a:p>
            <a:pPr eaLnBrk="1" hangingPunct="1"/>
            <a:r>
              <a:rPr lang="en-US" dirty="0"/>
              <a:t>See “Plagiarism: What It Is and How </a:t>
            </a:r>
            <a:r>
              <a:rPr lang="en-US" dirty="0" smtClean="0"/>
              <a:t>to </a:t>
            </a:r>
            <a:r>
              <a:rPr lang="en-US" dirty="0"/>
              <a:t>Avoid It”,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wts.indiana.edu/pamphlets/plagiarism.shtml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Finally, </a:t>
            </a:r>
            <a:r>
              <a:rPr lang="en-US" dirty="0">
                <a:solidFill>
                  <a:schemeClr val="accent1"/>
                </a:solidFill>
              </a:rPr>
              <a:t>PLEASE be sure to read assignment directions carefully</a:t>
            </a:r>
            <a:r>
              <a:rPr lang="en-US" dirty="0"/>
              <a:t>, no matter what the </a:t>
            </a:r>
            <a:r>
              <a:rPr lang="en-US" dirty="0" smtClean="0"/>
              <a:t>course it is.</a:t>
            </a:r>
            <a:endParaRPr lang="en-US" dirty="0"/>
          </a:p>
          <a:p>
            <a:pPr eaLnBrk="1" hangingPunct="1"/>
            <a:r>
              <a:rPr lang="en-US" dirty="0"/>
              <a:t>Failure to follow basic assignment instructions is among the most common reasons that students do less well than they might have </a:t>
            </a:r>
            <a:r>
              <a:rPr lang="en-US" dirty="0" smtClean="0"/>
              <a:t>hoped.</a:t>
            </a: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Good luck!</a:t>
            </a:r>
          </a:p>
          <a:p>
            <a:pPr eaLnBrk="1" hangingPunct="1"/>
            <a:endParaRPr lang="en-US" dirty="0"/>
          </a:p>
        </p:txBody>
      </p:sp>
      <p:sp>
        <p:nvSpPr>
          <p:cNvPr id="44035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44036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37" name="Footer Placeholder 3"/>
          <p:cNvSpPr txBox="1">
            <a:spLocks noGrp="1"/>
          </p:cNvSpPr>
          <p:nvPr/>
        </p:nvSpPr>
        <p:spPr bwMode="auto">
          <a:xfrm>
            <a:off x="2133600" y="6203950"/>
            <a:ext cx="35814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endParaRPr lang="en-US" sz="1200">
              <a:solidFill>
                <a:schemeClr val="tx2"/>
              </a:solidFill>
              <a:latin typeface="Constantia" pitchFamily="-65" charset="0"/>
            </a:endParaRPr>
          </a:p>
        </p:txBody>
      </p:sp>
      <p:sp>
        <p:nvSpPr>
          <p:cNvPr id="44038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Conclusions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2400" dirty="0">
                <a:solidFill>
                  <a:srgbClr val="7B9899"/>
                </a:solidFill>
              </a:rPr>
              <a:t>References </a:t>
            </a:r>
            <a:br>
              <a:rPr lang="en-US" sz="2400" dirty="0">
                <a:solidFill>
                  <a:srgbClr val="7B9899"/>
                </a:solidFill>
              </a:rPr>
            </a:br>
            <a:r>
              <a:rPr lang="en-US" sz="2400" dirty="0">
                <a:solidFill>
                  <a:srgbClr val="7B9899"/>
                </a:solidFill>
              </a:rPr>
              <a:t>[should be </a:t>
            </a:r>
            <a:r>
              <a:rPr lang="en-US" sz="2400" dirty="0" smtClean="0">
                <a:solidFill>
                  <a:srgbClr val="7B9899"/>
                </a:solidFill>
              </a:rPr>
              <a:t>double-spaced]</a:t>
            </a:r>
            <a:endParaRPr lang="en-US" sz="2400" dirty="0">
              <a:solidFill>
                <a:srgbClr val="7B9899"/>
              </a:solidFill>
            </a:endParaRPr>
          </a:p>
        </p:txBody>
      </p:sp>
      <p:sp>
        <p:nvSpPr>
          <p:cNvPr id="45059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4506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1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4000"/>
            <a:ext cx="8504238" cy="4881563"/>
          </a:xfrm>
        </p:spPr>
        <p:txBody>
          <a:bodyPr/>
          <a:lstStyle/>
          <a:p>
            <a:pPr marL="639763" indent="-639763" eaLnBrk="1" hangingPunct="1">
              <a:spcBef>
                <a:spcPts val="300"/>
              </a:spcBef>
              <a:buNone/>
            </a:pPr>
            <a:r>
              <a:rPr lang="en-US" sz="1800" dirty="0" err="1"/>
              <a:t>Paiz</a:t>
            </a:r>
            <a:r>
              <a:rPr lang="en-US" sz="1800" dirty="0"/>
              <a:t>, J. M., </a:t>
            </a:r>
            <a:r>
              <a:rPr lang="en-US" sz="1800" dirty="0" err="1"/>
              <a:t>Angeli</a:t>
            </a:r>
            <a:r>
              <a:rPr lang="en-US" sz="1800" dirty="0"/>
              <a:t>, E., Wagner, J., </a:t>
            </a:r>
            <a:r>
              <a:rPr lang="en-US" sz="1800" dirty="0" err="1"/>
              <a:t>Lawrick</a:t>
            </a:r>
            <a:r>
              <a:rPr lang="en-US" sz="1800" dirty="0"/>
              <a:t>, E., Moore, K., Anderson, M., . . .Keck, R. (2016, May 13). </a:t>
            </a:r>
            <a:r>
              <a:rPr lang="en-US" sz="1800" i="1" dirty="0" smtClean="0"/>
              <a:t>General </a:t>
            </a:r>
            <a:r>
              <a:rPr lang="en-US" sz="1800" i="1" dirty="0"/>
              <a:t>format</a:t>
            </a:r>
            <a:r>
              <a:rPr lang="en-US" sz="1800" dirty="0"/>
              <a:t>. Retrieved from </a:t>
            </a:r>
            <a:r>
              <a:rPr lang="en-US" sz="1800" dirty="0">
                <a:hlinkClick r:id="rId2"/>
              </a:rPr>
              <a:t>http://owl.english.purdue.edu/owl/resource/560/01/</a:t>
            </a:r>
            <a:endParaRPr lang="en-US" sz="1800" dirty="0" smtClean="0"/>
          </a:p>
          <a:p>
            <a:pPr marL="639763" indent="-639763" eaLnBrk="1" hangingPunct="1">
              <a:spcBef>
                <a:spcPts val="300"/>
              </a:spcBef>
              <a:buNone/>
            </a:pPr>
            <a:r>
              <a:rPr lang="en-US" sz="1800" dirty="0" err="1" smtClean="0"/>
              <a:t>Himmelfarb</a:t>
            </a:r>
            <a:r>
              <a:rPr lang="en-US" sz="1800" dirty="0" smtClean="0"/>
              <a:t> Health Sciences Library.  (2017, February 10). APA citation style, 6th edition: Electronic image.  Retrieved from </a:t>
            </a:r>
            <a:r>
              <a:rPr lang="en-US" sz="1800" dirty="0" smtClean="0">
                <a:hlinkClick r:id="rId3"/>
              </a:rPr>
              <a:t>http://libguides.gwumc.edu/c.php?g=27779&amp;p=170351</a:t>
            </a:r>
            <a:r>
              <a:rPr lang="en-US" sz="1800" dirty="0" smtClean="0"/>
              <a:t>  </a:t>
            </a:r>
          </a:p>
          <a:p>
            <a:pPr marL="639763" indent="-639763" eaLnBrk="1" hangingPunct="1">
              <a:spcBef>
                <a:spcPts val="300"/>
              </a:spcBef>
              <a:buNone/>
            </a:pPr>
            <a:r>
              <a:rPr lang="en-US" sz="1800" dirty="0" smtClean="0"/>
              <a:t>Landmark </a:t>
            </a:r>
            <a:r>
              <a:rPr lang="en-US" sz="1800" dirty="0"/>
              <a:t>College. (</a:t>
            </a:r>
            <a:r>
              <a:rPr lang="en-US" sz="1800" dirty="0" err="1"/>
              <a:t>n.d</a:t>
            </a:r>
            <a:r>
              <a:rPr lang="en-US" sz="1800" dirty="0" err="1" smtClean="0"/>
              <a:t>.</a:t>
            </a:r>
            <a:r>
              <a:rPr lang="en-US" sz="1800" smtClean="0"/>
              <a:t>). </a:t>
            </a:r>
            <a:r>
              <a:rPr lang="en-US" sz="1800" i="1" dirty="0"/>
              <a:t>APA citation style, 6th edition.</a:t>
            </a:r>
            <a:r>
              <a:rPr lang="en-US" sz="1800" dirty="0"/>
              <a:t>  Retrieved </a:t>
            </a:r>
            <a:r>
              <a:rPr lang="en-US" sz="1800" dirty="0" smtClean="0"/>
              <a:t>February 13, 2017, </a:t>
            </a:r>
            <a:r>
              <a:rPr lang="en-US" sz="1800" dirty="0"/>
              <a:t>from </a:t>
            </a:r>
            <a:r>
              <a:rPr lang="en-US" sz="1800" dirty="0">
                <a:hlinkClick r:id="rId4"/>
              </a:rPr>
              <a:t>https://</a:t>
            </a:r>
            <a:r>
              <a:rPr lang="en-US" sz="1800" dirty="0" smtClean="0">
                <a:hlinkClick r:id="rId4"/>
              </a:rPr>
              <a:t>www.landmark.edu/library/citation-guides</a:t>
            </a:r>
            <a:r>
              <a:rPr lang="en-US" sz="1800" dirty="0" smtClean="0"/>
              <a:t> (</a:t>
            </a:r>
            <a:r>
              <a:rPr lang="en-US" sz="1800" dirty="0"/>
              <a:t>esp. for citing images)</a:t>
            </a:r>
          </a:p>
          <a:p>
            <a:pPr marL="639763" indent="-639763" eaLnBrk="1" hangingPunct="1">
              <a:spcBef>
                <a:spcPts val="300"/>
              </a:spcBef>
              <a:buFont typeface="Wingdings 2" pitchFamily="-65" charset="2"/>
              <a:buNone/>
            </a:pPr>
            <a:r>
              <a:rPr lang="en-US" sz="1800" dirty="0"/>
              <a:t>Springfield Township High School Virtual Library. (</a:t>
            </a:r>
            <a:r>
              <a:rPr lang="en-US" sz="1800" dirty="0" smtClean="0"/>
              <a:t>2016, April 11).  </a:t>
            </a:r>
            <a:r>
              <a:rPr lang="en-US" sz="1800" dirty="0" err="1"/>
              <a:t>CopyrightFriendly</a:t>
            </a:r>
            <a:r>
              <a:rPr lang="en-US" sz="1800" dirty="0"/>
              <a:t>/Creative Commons/Fair Use in </a:t>
            </a:r>
            <a:r>
              <a:rPr lang="en-US" sz="1800" i="1" dirty="0"/>
              <a:t>Spartan guides.</a:t>
            </a:r>
            <a:r>
              <a:rPr lang="en-US" sz="1800" dirty="0"/>
              <a:t>  Retrieved </a:t>
            </a:r>
            <a:r>
              <a:rPr lang="en-US" sz="1800" dirty="0" smtClean="0"/>
              <a:t>from </a:t>
            </a:r>
            <a:r>
              <a:rPr lang="en-US" sz="1800" dirty="0">
                <a:hlinkClick r:id="rId5"/>
              </a:rPr>
              <a:t>http://sdst.libguides.com/content.php?pid=192765&amp;sid=2598362</a:t>
            </a:r>
            <a:r>
              <a:rPr lang="en-US" sz="1800" dirty="0"/>
              <a:t> (esp. for citing images)</a:t>
            </a:r>
            <a:endParaRPr lang="en-US" sz="1800" dirty="0" smtClean="0"/>
          </a:p>
          <a:p>
            <a:pPr marL="639763" indent="-639763" eaLnBrk="1" hangingPunct="1">
              <a:spcBef>
                <a:spcPts val="300"/>
              </a:spcBef>
              <a:buNone/>
            </a:pPr>
            <a:r>
              <a:rPr lang="en-US" sz="1800" dirty="0" smtClean="0"/>
              <a:t>Writing </a:t>
            </a:r>
            <a:r>
              <a:rPr lang="en-US" sz="1800" dirty="0"/>
              <a:t>Tutorial Services, Indiana University, Bloomington. (</a:t>
            </a:r>
            <a:r>
              <a:rPr lang="en-US" sz="1800" dirty="0" smtClean="0"/>
              <a:t>2014, April 7). </a:t>
            </a:r>
            <a:r>
              <a:rPr lang="en-US" sz="1800" dirty="0"/>
              <a:t>Plagiarism: What it is, and how to avoid </a:t>
            </a:r>
            <a:r>
              <a:rPr lang="en-US" sz="1800" dirty="0" smtClean="0"/>
              <a:t>it</a:t>
            </a:r>
            <a:r>
              <a:rPr lang="en-US" sz="1800" i="1" dirty="0" smtClean="0"/>
              <a:t>.</a:t>
            </a:r>
            <a:r>
              <a:rPr lang="en-US" sz="1800" dirty="0"/>
              <a:t>  Retrieved  from </a:t>
            </a:r>
            <a:r>
              <a:rPr lang="en-US" sz="1800" dirty="0">
                <a:hlinkClick r:id="rId6"/>
              </a:rPr>
              <a:t>http://www.indiana.edu/~</a:t>
            </a:r>
            <a:r>
              <a:rPr lang="en-US" sz="1800" dirty="0" smtClean="0">
                <a:hlinkClick r:id="rId6"/>
              </a:rPr>
              <a:t>wts/pamphlets/plagiarism.shtml</a:t>
            </a:r>
            <a:r>
              <a:rPr lang="en-US" sz="1800" dirty="0" smtClean="0"/>
              <a:t> 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Additional Resources</a:t>
            </a:r>
          </a:p>
        </p:txBody>
      </p:sp>
      <p:sp>
        <p:nvSpPr>
          <p:cNvPr id="46083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4608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85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639763" indent="-639763" eaLnBrk="1" hangingPunct="1">
              <a:lnSpc>
                <a:spcPct val="90000"/>
              </a:lnSpc>
              <a:spcBef>
                <a:spcPts val="600"/>
              </a:spcBef>
              <a:buFont typeface="Wingdings 2" pitchFamily="-65" charset="2"/>
              <a:buNone/>
            </a:pPr>
            <a:r>
              <a:rPr lang="en-US" sz="2000" dirty="0"/>
              <a:t>American Psychological Association.  </a:t>
            </a:r>
            <a:r>
              <a:rPr lang="en-US" sz="2000" dirty="0" smtClean="0"/>
              <a:t>(© 2017).</a:t>
            </a:r>
            <a:r>
              <a:rPr lang="en-US" sz="2000" dirty="0"/>
              <a:t>  Frequently asked questions about APA style</a:t>
            </a:r>
            <a:r>
              <a:rPr lang="en-US" sz="2000" i="1" dirty="0"/>
              <a:t>. </a:t>
            </a:r>
            <a:r>
              <a:rPr lang="en-US" sz="2000" dirty="0"/>
              <a:t> Retrieved from </a:t>
            </a:r>
            <a:r>
              <a:rPr lang="en-US" sz="2000" dirty="0">
                <a:hlinkClick r:id="rId2"/>
              </a:rPr>
              <a:t>http://www.apastyle.org/learn/faqs/index.aspx</a:t>
            </a:r>
            <a:endParaRPr lang="en-US" sz="2000" dirty="0" smtClean="0"/>
          </a:p>
          <a:p>
            <a:pPr marL="639763" indent="-639763" eaLnBrk="1" hangingPunct="1">
              <a:lnSpc>
                <a:spcPct val="90000"/>
              </a:lnSpc>
              <a:spcBef>
                <a:spcPts val="600"/>
              </a:spcBef>
              <a:buFont typeface="Wingdings 2" pitchFamily="-65" charset="2"/>
              <a:buNone/>
            </a:pPr>
            <a:endParaRPr lang="en-US" sz="2000" dirty="0" smtClean="0"/>
          </a:p>
          <a:p>
            <a:pPr marL="639763" indent="-639763" eaLnBrk="1" hangingPunct="1">
              <a:lnSpc>
                <a:spcPct val="90000"/>
              </a:lnSpc>
              <a:spcBef>
                <a:spcPts val="600"/>
              </a:spcBef>
              <a:buNone/>
            </a:pPr>
            <a:r>
              <a:rPr lang="en-US" sz="2000" dirty="0" smtClean="0"/>
              <a:t>Seas, K, &amp; </a:t>
            </a:r>
            <a:r>
              <a:rPr lang="en-US" sz="2000" dirty="0" err="1" smtClean="0"/>
              <a:t>Brizee</a:t>
            </a:r>
            <a:r>
              <a:rPr lang="en-US" sz="2000" dirty="0" smtClean="0"/>
              <a:t>, A. (2016, May 13). APA Style workshop</a:t>
            </a:r>
            <a:r>
              <a:rPr lang="en-US" sz="2000" i="1" dirty="0" smtClean="0"/>
              <a:t>.</a:t>
            </a:r>
            <a:r>
              <a:rPr lang="en-US" sz="2000" dirty="0" smtClean="0"/>
              <a:t> Retrieved from </a:t>
            </a:r>
            <a:r>
              <a:rPr lang="en-US" sz="2000" dirty="0" smtClean="0">
                <a:hlinkClick r:id="rId3"/>
              </a:rPr>
              <a:t>http://owl.english.purdue.edu/owl/resource/664/01/</a:t>
            </a:r>
            <a:r>
              <a:rPr lang="en-US" sz="2000" dirty="0" smtClean="0"/>
              <a:t> </a:t>
            </a:r>
          </a:p>
          <a:p>
            <a:pPr marL="639763" indent="-639763" eaLnBrk="1" hangingPunct="1">
              <a:lnSpc>
                <a:spcPct val="90000"/>
              </a:lnSpc>
              <a:spcBef>
                <a:spcPts val="600"/>
              </a:spcBef>
              <a:buFont typeface="Wingdings 2" pitchFamily="-65" charset="2"/>
              <a:buNone/>
            </a:pPr>
            <a:endParaRPr lang="en-US" sz="2000" dirty="0" smtClean="0"/>
          </a:p>
          <a:p>
            <a:pPr marL="639763" indent="-639763" eaLnBrk="1" hangingPunct="1">
              <a:lnSpc>
                <a:spcPct val="90000"/>
              </a:lnSpc>
              <a:spcBef>
                <a:spcPts val="600"/>
              </a:spcBef>
              <a:buNone/>
            </a:pPr>
            <a:r>
              <a:rPr lang="en-US" sz="2000" dirty="0"/>
              <a:t>University of Alberta Libraries. </a:t>
            </a:r>
            <a:r>
              <a:rPr lang="en-US" sz="2000" dirty="0" smtClean="0"/>
              <a:t>(2017, February 1). APA citation style</a:t>
            </a:r>
            <a:r>
              <a:rPr lang="en-US" sz="2000" i="1" dirty="0" smtClean="0"/>
              <a:t>. </a:t>
            </a:r>
            <a:r>
              <a:rPr lang="en-US" sz="2000" dirty="0"/>
              <a:t>Retrieved </a:t>
            </a:r>
            <a:r>
              <a:rPr lang="en-US" sz="2000" dirty="0" smtClean="0"/>
              <a:t>from </a:t>
            </a:r>
            <a:r>
              <a:rPr lang="en-US" sz="2000" dirty="0">
                <a:hlinkClick r:id="rId4"/>
              </a:rPr>
              <a:t>http://</a:t>
            </a:r>
            <a:r>
              <a:rPr lang="en-US" sz="2000" dirty="0" smtClean="0">
                <a:hlinkClick r:id="rId4"/>
              </a:rPr>
              <a:t>guides.library.ualberta.ca/apa-citation-style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 smtClean="0"/>
          </a:p>
          <a:p>
            <a:pPr marL="639763" indent="-639763" eaLnBrk="1" hangingPunct="1">
              <a:lnSpc>
                <a:spcPct val="80000"/>
              </a:lnSpc>
              <a:buFont typeface="Wingdings 2" pitchFamily="-65" charset="2"/>
              <a:buNone/>
            </a:pPr>
            <a:r>
              <a:rPr lang="en-US" sz="1800" dirty="0" smtClean="0"/>
              <a:t>You </a:t>
            </a:r>
            <a:r>
              <a:rPr lang="en-US" sz="1800" dirty="0"/>
              <a:t>also may wish to consult the APA Style blog (</a:t>
            </a:r>
            <a:r>
              <a:rPr lang="en-US" sz="1800" dirty="0">
                <a:hlinkClick r:id="rId5"/>
              </a:rPr>
              <a:t>http://blog.apastyle.org/</a:t>
            </a:r>
            <a:r>
              <a:rPr lang="en-US" sz="1800" dirty="0"/>
              <a:t>).</a:t>
            </a:r>
          </a:p>
          <a:p>
            <a:pPr marL="639763" indent="-639763" eaLnBrk="1" hangingPunct="1">
              <a:lnSpc>
                <a:spcPct val="80000"/>
              </a:lnSpc>
              <a:buFont typeface="Wingdings 2" pitchFamily="-65" charset="2"/>
              <a:buNone/>
            </a:pPr>
            <a:endParaRPr lang="en-US" sz="1600" dirty="0"/>
          </a:p>
          <a:p>
            <a:pPr marL="639763" indent="-639763" eaLnBrk="1" hangingPunct="1">
              <a:lnSpc>
                <a:spcPct val="80000"/>
              </a:lnSpc>
              <a:buFont typeface="Wingdings 2" pitchFamily="-65" charset="2"/>
              <a:buNone/>
            </a:pP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>
              <a:solidFill>
                <a:srgbClr val="7B9899"/>
              </a:solidFill>
            </a:endParaRPr>
          </a:p>
        </p:txBody>
      </p:sp>
      <p:sp>
        <p:nvSpPr>
          <p:cNvPr id="47107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4710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7109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This work is licensed under the Creative Commons Attribution-</a:t>
            </a:r>
            <a:r>
              <a:rPr lang="en-US" dirty="0" err="1"/>
              <a:t>NonCommercial</a:t>
            </a:r>
            <a:r>
              <a:rPr lang="en-US" dirty="0"/>
              <a:t>-</a:t>
            </a:r>
            <a:r>
              <a:rPr lang="en-US" dirty="0" err="1"/>
              <a:t>ShareAlike</a:t>
            </a:r>
            <a:r>
              <a:rPr lang="en-US" dirty="0"/>
              <a:t> 3.0 </a:t>
            </a:r>
            <a:r>
              <a:rPr lang="en-US" dirty="0" err="1"/>
              <a:t>Unported</a:t>
            </a:r>
            <a:r>
              <a:rPr lang="en-US" dirty="0"/>
              <a:t> License. To view a copy of this license, visit </a:t>
            </a:r>
            <a:r>
              <a:rPr lang="en-US" dirty="0">
                <a:hlinkClick r:id="rId2"/>
              </a:rPr>
              <a:t>http://creativecommons.org/licenses/by-nc-sa/3.0/</a:t>
            </a:r>
            <a:r>
              <a:rPr lang="en-US" dirty="0"/>
              <a:t>  or send a letter to Creative Commons, 171 Second Street, Suite 300, San Francisco, California, 94105, USA.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>
              <a:solidFill>
                <a:srgbClr val="7B9899"/>
              </a:solidFill>
            </a:endParaRPr>
          </a:p>
        </p:txBody>
      </p:sp>
      <p:sp>
        <p:nvSpPr>
          <p:cNvPr id="48131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4813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33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For further information, please contact:</a:t>
            </a:r>
          </a:p>
          <a:p>
            <a:pPr eaLnBrk="1" hangingPunct="1"/>
            <a:endParaRPr lang="en-US" dirty="0"/>
          </a:p>
          <a:p>
            <a:pPr eaLnBrk="1" hangingPunct="1">
              <a:buFont typeface="Wingdings 2" pitchFamily="-65" charset="2"/>
              <a:buNone/>
            </a:pPr>
            <a:r>
              <a:rPr lang="en-US" dirty="0"/>
              <a:t>			</a:t>
            </a:r>
            <a:r>
              <a:rPr lang="en-US" dirty="0">
                <a:hlinkClick r:id="rId3"/>
              </a:rPr>
              <a:t>ping.li@qc.cuny.edu</a:t>
            </a:r>
            <a:r>
              <a:rPr lang="en-US" dirty="0"/>
              <a:t>, </a:t>
            </a:r>
          </a:p>
          <a:p>
            <a:pPr eaLnBrk="1" hangingPunct="1">
              <a:buFont typeface="Wingdings 2" pitchFamily="-65" charset="2"/>
              <a:buNone/>
            </a:pPr>
            <a:r>
              <a:rPr lang="en-US" dirty="0"/>
              <a:t>			</a:t>
            </a:r>
          </a:p>
          <a:p>
            <a:pPr eaLnBrk="1" hangingPunct="1">
              <a:buFont typeface="Wingdings 2" pitchFamily="-65" charset="2"/>
              <a:buNone/>
            </a:pPr>
            <a:r>
              <a:rPr lang="en-US" dirty="0"/>
              <a:t>			</a:t>
            </a:r>
            <a:r>
              <a:rPr lang="en-US" dirty="0">
                <a:hlinkClick r:id="rId4"/>
              </a:rPr>
              <a:t>claudia.perry@qc.cuny.edu</a:t>
            </a:r>
            <a:endParaRPr lang="en-US" dirty="0"/>
          </a:p>
          <a:p>
            <a:pPr eaLnBrk="1" hangingPunct="1">
              <a:buFont typeface="Wingdings 2" pitchFamily="-65" charset="2"/>
              <a:buNone/>
            </a:pPr>
            <a:endParaRPr lang="en-US" dirty="0"/>
          </a:p>
          <a:p>
            <a:pPr eaLnBrk="1" hangingPunct="1">
              <a:buFont typeface="Wingdings 2" pitchFamily="-65" charset="2"/>
              <a:buNone/>
            </a:pPr>
            <a:r>
              <a:rPr lang="en-US" dirty="0"/>
              <a:t> </a:t>
            </a:r>
          </a:p>
        </p:txBody>
      </p:sp>
      <p:pic>
        <p:nvPicPr>
          <p:cNvPr id="48134" name="Picture 6" descr="cc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76538" y="4724400"/>
            <a:ext cx="3590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5" name="Picture 5" descr="ccbyncsa.png                                                   0000003C&#10;STORE N GO                     00000000: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4800" y="6376988"/>
            <a:ext cx="11176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Other misconceptions…</a:t>
            </a:r>
          </a:p>
        </p:txBody>
      </p:sp>
      <p:sp>
        <p:nvSpPr>
          <p:cNvPr id="16387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89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Plagiarism and the World Wide Web</a:t>
            </a:r>
          </a:p>
          <a:p>
            <a:pPr lvl="1" eaLnBrk="1" hangingPunct="1"/>
            <a:r>
              <a:rPr lang="en-US" dirty="0"/>
              <a:t>Similar rules apply as in print sources </a:t>
            </a:r>
          </a:p>
          <a:p>
            <a:pPr lvl="1" eaLnBrk="1" hangingPunct="1"/>
            <a:r>
              <a:rPr lang="en-US" dirty="0"/>
              <a:t>Particularly important for visual images and graphics!</a:t>
            </a:r>
          </a:p>
          <a:p>
            <a:pPr lvl="1" eaLnBrk="1" hangingPunct="1"/>
            <a:r>
              <a:rPr lang="en-US" dirty="0"/>
              <a:t>Become aware of sources of Public Domain or copyright friendly images (</a:t>
            </a:r>
            <a:r>
              <a:rPr lang="en-US" dirty="0">
                <a:hlinkClick r:id="rId2"/>
              </a:rPr>
              <a:t>http://sdst.libguides.com/content.php?pid=192765&amp;sid=2598362</a:t>
            </a:r>
            <a:r>
              <a:rPr lang="en-US" dirty="0"/>
              <a:t> )</a:t>
            </a:r>
          </a:p>
          <a:p>
            <a:pPr eaLnBrk="1" hangingPunct="1"/>
            <a:r>
              <a:rPr lang="en-US" dirty="0"/>
              <a:t>Other issues</a:t>
            </a:r>
          </a:p>
          <a:p>
            <a:pPr lvl="1" eaLnBrk="1" hangingPunct="1"/>
            <a:r>
              <a:rPr lang="en-US" dirty="0"/>
              <a:t>“Common knowledge” vs. facts or data not widely known or subject to interpretation</a:t>
            </a:r>
          </a:p>
          <a:p>
            <a:pPr lvl="1" eaLnBrk="1" hangingPunct="1">
              <a:buFont typeface="Wingdings 2" pitchFamily="-65" charset="2"/>
              <a:buNone/>
            </a:pPr>
            <a:r>
              <a:rPr lang="en-US" dirty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References (page)</a:t>
            </a:r>
          </a:p>
        </p:txBody>
      </p:sp>
      <p:sp>
        <p:nvSpPr>
          <p:cNvPr id="17411" name="Date Placeholder 23"/>
          <p:cNvSpPr>
            <a:spLocks noGrp="1"/>
          </p:cNvSpPr>
          <p:nvPr>
            <p:ph type="dt" sz="quarter" idx="10"/>
          </p:nvPr>
        </p:nvSpPr>
        <p:spPr bwMode="auto">
          <a:xfrm>
            <a:off x="5791200" y="6405563"/>
            <a:ext cx="3044825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  <a:p>
            <a:endParaRPr lang="en-US" dirty="0"/>
          </a:p>
        </p:txBody>
      </p:sp>
      <p:sp>
        <p:nvSpPr>
          <p:cNvPr id="1741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3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Center title (References) at top of page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Double-space reference citations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First line aligned flush left, subsequent lines indented (</a:t>
            </a:r>
            <a:r>
              <a:rPr lang="en-US" sz="2400" b="1" dirty="0"/>
              <a:t>5-7</a:t>
            </a:r>
            <a:r>
              <a:rPr lang="en-US" sz="2400" dirty="0"/>
              <a:t> spaces)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List </a:t>
            </a:r>
            <a:r>
              <a:rPr lang="en-US" sz="3600" dirty="0"/>
              <a:t>alphabetically</a:t>
            </a:r>
            <a:r>
              <a:rPr lang="en-US" sz="2400" dirty="0"/>
              <a:t> by first author’s last name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Insert only ONE space after commas, colons, semi-colons and periods that separate part of a reference citation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See</a:t>
            </a:r>
            <a:r>
              <a:rPr lang="en-US" sz="2400" dirty="0" smtClean="0"/>
              <a:t> book examples below:</a:t>
            </a:r>
            <a:endParaRPr lang="en-US" dirty="0" smtClean="0"/>
          </a:p>
          <a:p>
            <a:pPr marL="1004888" lvl="3" indent="-639763" eaLnBrk="1" hangingPunct="1">
              <a:lnSpc>
                <a:spcPct val="80000"/>
              </a:lnSpc>
              <a:buNone/>
            </a:pPr>
            <a:r>
              <a:rPr lang="en-US" dirty="0" err="1" smtClean="0"/>
              <a:t>Calfee</a:t>
            </a:r>
            <a:r>
              <a:rPr lang="en-US" dirty="0" smtClean="0"/>
              <a:t>, R. C., &amp; Valencia, R. R. (1991). </a:t>
            </a:r>
            <a:r>
              <a:rPr lang="en-US" i="1" dirty="0" smtClean="0"/>
              <a:t>APA guide to preparing manuscripts for journal publication</a:t>
            </a:r>
            <a:r>
              <a:rPr lang="en-US" dirty="0" smtClean="0"/>
              <a:t>. Washington, DC: American Psychological Association.</a:t>
            </a:r>
          </a:p>
          <a:p>
            <a:pPr marL="1004888" lvl="3" indent="-639763" eaLnBrk="1" hangingPunct="1">
              <a:lnSpc>
                <a:spcPct val="80000"/>
              </a:lnSpc>
              <a:buFont typeface="Wingdings 2" pitchFamily="-65" charset="2"/>
              <a:buNone/>
            </a:pPr>
            <a:r>
              <a:rPr lang="en-US" dirty="0" smtClean="0"/>
              <a:t>Rubin</a:t>
            </a:r>
            <a:r>
              <a:rPr lang="en-US" dirty="0"/>
              <a:t>, R. E. (2010). </a:t>
            </a:r>
            <a:r>
              <a:rPr lang="en-US" i="1" dirty="0"/>
              <a:t>Foundations of library and information science </a:t>
            </a:r>
            <a:r>
              <a:rPr lang="en-US" dirty="0"/>
              <a:t>(3rd ed.). New York, NY: Neal-Schuman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Multiple authors—Reference list </a:t>
            </a:r>
          </a:p>
        </p:txBody>
      </p:sp>
      <p:sp>
        <p:nvSpPr>
          <p:cNvPr id="18435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18436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7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 b="1" dirty="0"/>
              <a:t>Three to Seven Authors</a:t>
            </a:r>
          </a:p>
          <a:p>
            <a:pPr eaLnBrk="1" hangingPunct="1"/>
            <a:r>
              <a:rPr lang="en-US" sz="2400" dirty="0"/>
              <a:t>List by last names and initials; commas separate author names, while the last author name is preceded by ampersand.</a:t>
            </a:r>
          </a:p>
          <a:p>
            <a:pPr marL="1004888" lvl="3" indent="-639763" eaLnBrk="1" hangingPunct="1">
              <a:buFont typeface="Wingdings 2" pitchFamily="-65" charset="2"/>
              <a:buNone/>
            </a:pPr>
            <a:r>
              <a:rPr lang="en-US" sz="1900" dirty="0" err="1"/>
              <a:t>Kernis</a:t>
            </a:r>
            <a:r>
              <a:rPr lang="en-US" sz="1900" dirty="0"/>
              <a:t>, M. H., Cornell, D. P., Sun, C. R., Berry, A., Harlow, T., &amp; Bach, J. S. (1993). There's more to self-esteem than whether it is high or low: The importance of stability of self-esteem. </a:t>
            </a:r>
            <a:r>
              <a:rPr lang="en-US" sz="1900" i="1" dirty="0"/>
              <a:t>Journal of Personality and Social Psychology, 65</a:t>
            </a:r>
            <a:r>
              <a:rPr lang="en-US" sz="1900" dirty="0"/>
              <a:t>, 1190-1204.</a:t>
            </a:r>
          </a:p>
          <a:p>
            <a:pPr eaLnBrk="1" hangingPunct="1"/>
            <a:r>
              <a:rPr lang="en-US" sz="2400" b="1" dirty="0"/>
              <a:t>More Than Seven Authors</a:t>
            </a:r>
          </a:p>
          <a:p>
            <a:pPr marL="1004888" lvl="3" indent="-639763" eaLnBrk="1" hangingPunct="1">
              <a:buFont typeface="Wingdings 2" pitchFamily="-65" charset="2"/>
              <a:buNone/>
            </a:pPr>
            <a:r>
              <a:rPr lang="en-US" sz="1900" dirty="0"/>
              <a:t>Miller, F. H., Choi, M. J., </a:t>
            </a:r>
            <a:r>
              <a:rPr lang="en-US" sz="1900" dirty="0" err="1"/>
              <a:t>Angeli</a:t>
            </a:r>
            <a:r>
              <a:rPr lang="en-US" sz="1900" dirty="0"/>
              <a:t>, L. L., Harland, A. A., </a:t>
            </a:r>
            <a:r>
              <a:rPr lang="en-US" sz="1900" dirty="0" err="1"/>
              <a:t>Stamos</a:t>
            </a:r>
            <a:r>
              <a:rPr lang="en-US" sz="1900" dirty="0"/>
              <a:t>, J. A., Thomas, S. T., . . . Rubin, L. H. (2009). Web site usability for the blind and low-vision user. </a:t>
            </a:r>
            <a:r>
              <a:rPr lang="en-US" sz="1900" i="1" dirty="0"/>
              <a:t>Technical Communication, 57</a:t>
            </a:r>
            <a:r>
              <a:rPr lang="en-US" sz="1900" dirty="0"/>
              <a:t>, 323-335.</a:t>
            </a:r>
          </a:p>
          <a:p>
            <a:pPr eaLnBrk="1" hangingPunct="1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What type of source is it?</a:t>
            </a:r>
          </a:p>
        </p:txBody>
      </p:sp>
      <p:sp>
        <p:nvSpPr>
          <p:cNvPr id="19459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1946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1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/>
              <a:t>Types of sources: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/>
              <a:t>Chapter in a book?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/>
              <a:t>Edited book?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/>
              <a:t>Electronic book?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/>
              <a:t>Print journal article?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/>
              <a:t>Journal article found only online?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/>
              <a:t>Print journal article found in an online database?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/>
              <a:t>Chapter/section of a Web document or Web site?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/>
              <a:t>Non-periodical Web page or report?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/>
              <a:t>Personal communication?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/>
              <a:t>Image?  (see </a:t>
            </a:r>
            <a:r>
              <a:rPr lang="en-US" sz="1900" dirty="0">
                <a:hlinkClick r:id="rId2"/>
              </a:rPr>
              <a:t>https://</a:t>
            </a:r>
            <a:r>
              <a:rPr lang="en-US" sz="1900" dirty="0" smtClean="0">
                <a:hlinkClick r:id="rId2"/>
              </a:rPr>
              <a:t>www.landmark.edu/library/citation-guides/apa-citation-style-guide#Images</a:t>
            </a:r>
            <a:r>
              <a:rPr lang="en-US" sz="1900" dirty="0" smtClean="0"/>
              <a:t>) </a:t>
            </a:r>
            <a:endParaRPr lang="en-US" sz="1900" dirty="0"/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Find a sample, in APA Style Manual, or various online guides, and try to follow it.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Note:  This can be confusing!  Consult your instructor if truly stymied.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Journal Article Examples</a:t>
            </a:r>
          </a:p>
        </p:txBody>
      </p:sp>
      <p:sp>
        <p:nvSpPr>
          <p:cNvPr id="20483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2048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5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273050" lvl="1" eaLnBrk="1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 2" pitchFamily="-65" charset="2"/>
              <a:buChar char=""/>
            </a:pPr>
            <a:r>
              <a:rPr lang="en-US" dirty="0"/>
              <a:t>Print journal article found in an online database</a:t>
            </a:r>
          </a:p>
          <a:p>
            <a:pPr marL="1189038" lvl="4" indent="-639763" eaLnBrk="1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Wingdings 2" pitchFamily="-65" charset="2"/>
              <a:buNone/>
            </a:pPr>
            <a:r>
              <a:rPr lang="en-US" sz="1800" dirty="0"/>
              <a:t>Burke, S. E.  (2008). Public library resources used by immigrant households. </a:t>
            </a:r>
            <a:r>
              <a:rPr lang="en-US" sz="1800" i="1" dirty="0"/>
              <a:t>Public Libraries,</a:t>
            </a:r>
            <a:r>
              <a:rPr lang="en-US" sz="1800" dirty="0"/>
              <a:t> </a:t>
            </a:r>
            <a:r>
              <a:rPr lang="en-US" sz="1800" i="1" dirty="0"/>
              <a:t>47</a:t>
            </a:r>
            <a:r>
              <a:rPr lang="en-US" sz="1800" dirty="0"/>
              <a:t>(4), 32-41. </a:t>
            </a:r>
          </a:p>
          <a:p>
            <a:pPr marL="639763" lvl="2" eaLnBrk="1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Wingdings 2" pitchFamily="-65" charset="2"/>
              <a:buNone/>
            </a:pPr>
            <a:r>
              <a:rPr lang="en-US" sz="2200" dirty="0">
                <a:solidFill>
                  <a:schemeClr val="tx2"/>
                </a:solidFill>
              </a:rPr>
              <a:t>OR</a:t>
            </a:r>
          </a:p>
          <a:p>
            <a:pPr marL="1189038" lvl="4" indent="-639763" eaLnBrk="1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Wingdings 2" pitchFamily="-65" charset="2"/>
              <a:buNone/>
            </a:pPr>
            <a:r>
              <a:rPr lang="en-US" sz="1800" dirty="0"/>
              <a:t>Burke, S. E.  (2008). Public library resources used by immigrant households. </a:t>
            </a:r>
            <a:r>
              <a:rPr lang="en-US" sz="1800" i="1" dirty="0"/>
              <a:t>Public Libraries,</a:t>
            </a:r>
            <a:r>
              <a:rPr lang="en-US" sz="1800" dirty="0"/>
              <a:t> </a:t>
            </a:r>
            <a:r>
              <a:rPr lang="en-US" sz="1800" i="1" dirty="0"/>
              <a:t>47</a:t>
            </a:r>
            <a:r>
              <a:rPr lang="en-US" sz="1800" dirty="0"/>
              <a:t>(4), 32-41. Retrieved </a:t>
            </a:r>
            <a:r>
              <a:rPr lang="en-US" sz="1800" dirty="0" smtClean="0"/>
              <a:t>from http://web.b.ebscohost.com</a:t>
            </a:r>
          </a:p>
          <a:p>
            <a:pPr marL="639763" lvl="2" eaLnBrk="1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Wingdings 2" pitchFamily="-65" charset="2"/>
              <a:buNone/>
            </a:pPr>
            <a:r>
              <a:rPr lang="en-US" dirty="0">
                <a:solidFill>
                  <a:srgbClr val="D16349"/>
                </a:solidFill>
              </a:rPr>
              <a:t>Note that the database information is optional and if the journal is widely available NOT necessary.</a:t>
            </a:r>
          </a:p>
          <a:p>
            <a:pPr marL="273050" lvl="1" eaLnBrk="1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 2" pitchFamily="-65" charset="2"/>
              <a:buChar char=""/>
            </a:pPr>
            <a:r>
              <a:rPr lang="en-US" dirty="0"/>
              <a:t>Journal article found only online</a:t>
            </a:r>
          </a:p>
          <a:p>
            <a:pPr marL="1189038" lvl="4" indent="-639763" eaLnBrk="1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Wingdings 2" pitchFamily="-65" charset="2"/>
              <a:buNone/>
            </a:pPr>
            <a:r>
              <a:rPr lang="en-US" sz="1800" dirty="0"/>
              <a:t>Cole, T. W. (2002, May). Creating a framework of guidance for building good digital collections. </a:t>
            </a:r>
            <a:r>
              <a:rPr lang="en-US" sz="1800" i="1" dirty="0"/>
              <a:t>First Monday,</a:t>
            </a:r>
            <a:r>
              <a:rPr lang="en-US" sz="1800" dirty="0"/>
              <a:t> </a:t>
            </a:r>
            <a:r>
              <a:rPr lang="en-US" sz="1800" i="1" dirty="0"/>
              <a:t>7</a:t>
            </a:r>
            <a:r>
              <a:rPr lang="en-US" sz="1800" dirty="0"/>
              <a:t>(5</a:t>
            </a:r>
            <a:r>
              <a:rPr lang="en-US" sz="1800" i="1" dirty="0"/>
              <a:t>).</a:t>
            </a:r>
            <a:r>
              <a:rPr lang="en-US" sz="1800" dirty="0"/>
              <a:t> Retrieved from </a:t>
            </a:r>
            <a:r>
              <a:rPr lang="en-US" sz="1800" dirty="0">
                <a:hlinkClick r:id="rId2"/>
              </a:rPr>
              <a:t>http://firstmonday.org/htbin/cgiwrap/bin/ojs/index.php/fm/article/view/955/876</a:t>
            </a:r>
            <a:r>
              <a:rPr lang="en-US" sz="1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Digital Object Identifier (DOI)</a:t>
            </a:r>
          </a:p>
        </p:txBody>
      </p:sp>
      <p:sp>
        <p:nvSpPr>
          <p:cNvPr id="21507" name="Date Placeholder 2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02-14-17</a:t>
            </a:r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09" name="Content Placeholder 1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273050" lvl="1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Font typeface="Wingdings 2" pitchFamily="-65" charset="2"/>
              <a:buChar char=""/>
            </a:pPr>
            <a:r>
              <a:rPr lang="en-US" dirty="0"/>
              <a:t>DOI</a:t>
            </a:r>
          </a:p>
          <a:p>
            <a:pPr marL="639763" lvl="2" eaLnBrk="1" hangingPunct="1">
              <a:lnSpc>
                <a:spcPct val="80000"/>
              </a:lnSpc>
              <a:spcBef>
                <a:spcPts val="600"/>
              </a:spcBef>
              <a:buClr>
                <a:schemeClr val="accent2"/>
              </a:buClr>
              <a:buFont typeface="Courier New" pitchFamily="-65" charset="0"/>
              <a:buChar char="o"/>
            </a:pPr>
            <a:r>
              <a:rPr lang="en-US" sz="1900" dirty="0"/>
              <a:t>Persistent unique identifier assigned by a registration agency</a:t>
            </a:r>
          </a:p>
          <a:p>
            <a:pPr marL="639763" lvl="2" eaLnBrk="1" hangingPunct="1">
              <a:lnSpc>
                <a:spcPct val="80000"/>
              </a:lnSpc>
              <a:spcBef>
                <a:spcPts val="600"/>
              </a:spcBef>
              <a:buClr>
                <a:schemeClr val="accent2"/>
              </a:buClr>
              <a:buFont typeface="Courier New" pitchFamily="-65" charset="0"/>
              <a:buChar char="o"/>
            </a:pPr>
            <a:r>
              <a:rPr lang="en-US" sz="1900" dirty="0"/>
              <a:t>More likely with scholarly papers </a:t>
            </a:r>
          </a:p>
          <a:p>
            <a:pPr marL="639763" lvl="2" eaLnBrk="1" hangingPunct="1">
              <a:lnSpc>
                <a:spcPct val="80000"/>
              </a:lnSpc>
              <a:spcBef>
                <a:spcPts val="600"/>
              </a:spcBef>
              <a:buClr>
                <a:schemeClr val="accent2"/>
              </a:buClr>
              <a:buFont typeface="Courier New" pitchFamily="-65" charset="0"/>
              <a:buChar char="o"/>
            </a:pPr>
            <a:r>
              <a:rPr lang="en-US" sz="1900" dirty="0"/>
              <a:t>Typically found on first page of an </a:t>
            </a:r>
            <a:r>
              <a:rPr lang="en-US" sz="1900" dirty="0" err="1"/>
              <a:t>e</a:t>
            </a:r>
            <a:r>
              <a:rPr lang="en-US" sz="1900" dirty="0"/>
              <a:t>-journal article, near the copyright notice</a:t>
            </a:r>
          </a:p>
          <a:p>
            <a:pPr marL="639763" lvl="2" eaLnBrk="1" hangingPunct="1">
              <a:lnSpc>
                <a:spcPct val="80000"/>
              </a:lnSpc>
              <a:spcBef>
                <a:spcPts val="600"/>
              </a:spcBef>
              <a:buClr>
                <a:schemeClr val="accent2"/>
              </a:buClr>
              <a:buFont typeface="Courier New" pitchFamily="-65" charset="0"/>
              <a:buChar char="o"/>
            </a:pPr>
            <a:r>
              <a:rPr lang="en-US" sz="1900" dirty="0"/>
              <a:t>MAY be in the full record display in the database </a:t>
            </a:r>
          </a:p>
          <a:p>
            <a:pPr marL="639763" lvl="2" eaLnBrk="1" hangingPunct="1">
              <a:lnSpc>
                <a:spcPct val="80000"/>
              </a:lnSpc>
              <a:spcBef>
                <a:spcPts val="600"/>
              </a:spcBef>
              <a:buClr>
                <a:schemeClr val="accent2"/>
              </a:buClr>
              <a:buFont typeface="Courier New" pitchFamily="-65" charset="0"/>
              <a:buChar char="o"/>
            </a:pPr>
            <a:r>
              <a:rPr lang="en-US" sz="1900" dirty="0"/>
              <a:t>May </a:t>
            </a:r>
            <a:r>
              <a:rPr lang="en-US" sz="1900" dirty="0" smtClean="0"/>
              <a:t>be found by doing </a:t>
            </a:r>
            <a:r>
              <a:rPr lang="en-US" sz="1900" dirty="0"/>
              <a:t>a free DOI lookup at </a:t>
            </a:r>
            <a:r>
              <a:rPr lang="en-US" sz="1900" dirty="0">
                <a:hlinkClick r:id="rId2"/>
              </a:rPr>
              <a:t>https://</a:t>
            </a:r>
            <a:r>
              <a:rPr lang="en-US" sz="1900" dirty="0" smtClean="0">
                <a:hlinkClick r:id="rId2"/>
              </a:rPr>
              <a:t>doi.crossref.org/guestquery</a:t>
            </a:r>
            <a:r>
              <a:rPr lang="en-US" sz="1900" dirty="0" smtClean="0"/>
              <a:t> </a:t>
            </a:r>
            <a:endParaRPr lang="en-US" sz="1900" dirty="0"/>
          </a:p>
          <a:p>
            <a:pPr marL="273050" lvl="1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Font typeface="Wingdings 2" pitchFamily="-65" charset="2"/>
              <a:buChar char=""/>
            </a:pPr>
            <a:r>
              <a:rPr lang="en-US" dirty="0"/>
              <a:t>Journal article with DOI</a:t>
            </a:r>
            <a:r>
              <a:rPr lang="en-US" dirty="0" smtClean="0"/>
              <a:t>:</a:t>
            </a:r>
          </a:p>
          <a:p>
            <a:pPr marL="1189038" lvl="4" indent="-639763" eaLnBrk="1" hangingPunct="1">
              <a:lnSpc>
                <a:spcPct val="80000"/>
              </a:lnSpc>
              <a:spcBef>
                <a:spcPts val="600"/>
              </a:spcBef>
              <a:buClr>
                <a:schemeClr val="accent2"/>
              </a:buClr>
              <a:buFont typeface="Wingdings 2" pitchFamily="-65" charset="2"/>
              <a:buNone/>
            </a:pPr>
            <a:r>
              <a:rPr lang="en-US" sz="1900" dirty="0" smtClean="0"/>
              <a:t>Epperson, T. W., &amp; </a:t>
            </a:r>
            <a:r>
              <a:rPr lang="en-US" sz="1900" dirty="0" err="1" smtClean="0"/>
              <a:t>Zemel</a:t>
            </a:r>
            <a:r>
              <a:rPr lang="en-US" sz="1900" dirty="0" smtClean="0"/>
              <a:t>, A. (2008). Reports, requests, and recipient design: The management of patron queries in online reference chats. </a:t>
            </a:r>
            <a:r>
              <a:rPr lang="en-US" sz="1900" i="1" dirty="0" smtClean="0"/>
              <a:t>Journal of the American Society for Information Science and Technology, 59</a:t>
            </a:r>
            <a:r>
              <a:rPr lang="en-US" sz="1900" dirty="0" smtClean="0"/>
              <a:t>(14), 2268–2283. </a:t>
            </a:r>
            <a:r>
              <a:rPr lang="en-US" sz="1900" dirty="0" err="1" smtClean="0"/>
              <a:t>doi</a:t>
            </a:r>
            <a:r>
              <a:rPr lang="en-US" sz="1900" dirty="0" smtClean="0"/>
              <a:t>: 10.1002/asi.20930 </a:t>
            </a:r>
          </a:p>
          <a:p>
            <a:pPr marL="290513" lvl="2" indent="-290513" eaLnBrk="1" hangingPunct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"/>
            </a:pPr>
            <a:r>
              <a:rPr lang="en-US" sz="2200" dirty="0">
                <a:solidFill>
                  <a:schemeClr val="tx2"/>
                </a:solidFill>
              </a:rPr>
              <a:t>For more information, refer to </a:t>
            </a:r>
            <a:r>
              <a:rPr lang="en-US" sz="2200" dirty="0">
                <a:solidFill>
                  <a:schemeClr val="tx2"/>
                </a:solidFill>
                <a:hlinkClick r:id="rId3"/>
              </a:rPr>
              <a:t>http://</a:t>
            </a:r>
            <a:r>
              <a:rPr lang="en-US" sz="2200" dirty="0" smtClean="0">
                <a:solidFill>
                  <a:schemeClr val="tx2"/>
                </a:solidFill>
                <a:hlinkClick r:id="rId3"/>
              </a:rPr>
              <a:t>www.apastyle.org/learn/faqs/what-is-doi.aspx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endParaRPr lang="en-US" sz="2200" dirty="0">
              <a:solidFill>
                <a:schemeClr val="tx2"/>
              </a:solidFill>
            </a:endParaRPr>
          </a:p>
          <a:p>
            <a:pPr marL="1189038" lvl="4" indent="-639763" eaLnBrk="1" hangingPunct="1">
              <a:lnSpc>
                <a:spcPct val="80000"/>
              </a:lnSpc>
              <a:spcBef>
                <a:spcPts val="600"/>
              </a:spcBef>
              <a:buClr>
                <a:schemeClr val="accent2"/>
              </a:buClr>
              <a:buFont typeface="Wingdings 2" pitchFamily="-65" charset="2"/>
              <a:buNone/>
            </a:pPr>
            <a:endParaRPr lang="en-US" dirty="0"/>
          </a:p>
          <a:p>
            <a:pPr marL="1189038" lvl="4" indent="-639763" eaLnBrk="1" hangingPunct="1">
              <a:lnSpc>
                <a:spcPct val="80000"/>
              </a:lnSpc>
              <a:spcBef>
                <a:spcPts val="600"/>
              </a:spcBef>
              <a:buClr>
                <a:schemeClr val="accent2"/>
              </a:buClr>
              <a:buFont typeface="Wingdings 2" pitchFamily="-65" charset="2"/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</a:p>
          <a:p>
            <a:pPr eaLnBrk="1" hangingPunct="1">
              <a:lnSpc>
                <a:spcPct val="80000"/>
              </a:lnSpc>
            </a:pPr>
            <a:endParaRPr 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17500</TotalTime>
  <Words>2539</Words>
  <Application>Microsoft Office PowerPoint</Application>
  <PresentationFormat>On-screen Show (4:3)</PresentationFormat>
  <Paragraphs>271</Paragraphs>
  <Slides>34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3" baseType="lpstr">
      <vt:lpstr>ＭＳ Ｐゴシック</vt:lpstr>
      <vt:lpstr>Arial</vt:lpstr>
      <vt:lpstr>Calibri</vt:lpstr>
      <vt:lpstr>Constantia</vt:lpstr>
      <vt:lpstr>Courier New</vt:lpstr>
      <vt:lpstr>Georgia</vt:lpstr>
      <vt:lpstr>Wingdings</vt:lpstr>
      <vt:lpstr>Wingdings 2</vt:lpstr>
      <vt:lpstr>Civic</vt:lpstr>
      <vt:lpstr>Introduction to APA Style,  6th ed.</vt:lpstr>
      <vt:lpstr>Why do we need style guides?</vt:lpstr>
      <vt:lpstr>What is plagiarism?</vt:lpstr>
      <vt:lpstr>Other misconceptions…</vt:lpstr>
      <vt:lpstr>References (page)</vt:lpstr>
      <vt:lpstr>Multiple authors—Reference list </vt:lpstr>
      <vt:lpstr>What type of source is it?</vt:lpstr>
      <vt:lpstr>Journal Article Examples</vt:lpstr>
      <vt:lpstr>Digital Object Identifier (DOI)</vt:lpstr>
      <vt:lpstr>Web sources</vt:lpstr>
      <vt:lpstr>Chapter in an edited book</vt:lpstr>
      <vt:lpstr>Web sources</vt:lpstr>
      <vt:lpstr>Images</vt:lpstr>
      <vt:lpstr>Citing images</vt:lpstr>
      <vt:lpstr>In-text citations: Paraphrasing</vt:lpstr>
      <vt:lpstr>In-text citations: Direct quotations</vt:lpstr>
      <vt:lpstr>In-text citations: Sources of data</vt:lpstr>
      <vt:lpstr>In-text citations: Personal communication</vt:lpstr>
      <vt:lpstr>In-text citations: Multiple authors</vt:lpstr>
      <vt:lpstr>Correspondence of References and In-Text Citations</vt:lpstr>
      <vt:lpstr>General Format for APA Papers</vt:lpstr>
      <vt:lpstr>General Format for APA Papers</vt:lpstr>
      <vt:lpstr>General Format for APA Papers</vt:lpstr>
      <vt:lpstr>To Repeat….</vt:lpstr>
      <vt:lpstr>General Format for APA Papers</vt:lpstr>
      <vt:lpstr>More on References</vt:lpstr>
      <vt:lpstr>A note on writing style…</vt:lpstr>
      <vt:lpstr>More on writing style</vt:lpstr>
      <vt:lpstr>Conclusions</vt:lpstr>
      <vt:lpstr>Conclusions</vt:lpstr>
      <vt:lpstr>References  [should be double-spaced]</vt:lpstr>
      <vt:lpstr>Additional Resources</vt:lpstr>
      <vt:lpstr>PowerPoint Presentation</vt:lpstr>
      <vt:lpstr>PowerPoint Presentation</vt:lpstr>
    </vt:vector>
  </TitlesOfParts>
  <Company>CUNY Queens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Claudia  Perry</dc:creator>
  <cp:lastModifiedBy>Ping Li</cp:lastModifiedBy>
  <cp:revision>597</cp:revision>
  <cp:lastPrinted>2010-09-20T11:44:16Z</cp:lastPrinted>
  <dcterms:created xsi:type="dcterms:W3CDTF">2016-02-06T20:27:05Z</dcterms:created>
  <dcterms:modified xsi:type="dcterms:W3CDTF">2017-02-14T13:08:56Z</dcterms:modified>
</cp:coreProperties>
</file>