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8"/>
  </p:notesMasterIdLst>
  <p:handoutMasterIdLst>
    <p:handoutMasterId r:id="rId39"/>
  </p:handoutMasterIdLst>
  <p:sldIdLst>
    <p:sldId id="256" r:id="rId2"/>
    <p:sldId id="257" r:id="rId3"/>
    <p:sldId id="258" r:id="rId4"/>
    <p:sldId id="259" r:id="rId5"/>
    <p:sldId id="261" r:id="rId6"/>
    <p:sldId id="273" r:id="rId7"/>
    <p:sldId id="262" r:id="rId8"/>
    <p:sldId id="263" r:id="rId9"/>
    <p:sldId id="265" r:id="rId10"/>
    <p:sldId id="284" r:id="rId11"/>
    <p:sldId id="286" r:id="rId12"/>
    <p:sldId id="267" r:id="rId13"/>
    <p:sldId id="295" r:id="rId14"/>
    <p:sldId id="292" r:id="rId15"/>
    <p:sldId id="293" r:id="rId16"/>
    <p:sldId id="294" r:id="rId17"/>
    <p:sldId id="268" r:id="rId18"/>
    <p:sldId id="269" r:id="rId19"/>
    <p:sldId id="270" r:id="rId20"/>
    <p:sldId id="272" r:id="rId21"/>
    <p:sldId id="271" r:id="rId22"/>
    <p:sldId id="276" r:id="rId23"/>
    <p:sldId id="274" r:id="rId24"/>
    <p:sldId id="277" r:id="rId25"/>
    <p:sldId id="278" r:id="rId26"/>
    <p:sldId id="291" r:id="rId27"/>
    <p:sldId id="289" r:id="rId28"/>
    <p:sldId id="279" r:id="rId29"/>
    <p:sldId id="281" r:id="rId30"/>
    <p:sldId id="282" r:id="rId31"/>
    <p:sldId id="280" r:id="rId32"/>
    <p:sldId id="290" r:id="rId33"/>
    <p:sldId id="260" r:id="rId34"/>
    <p:sldId id="287" r:id="rId35"/>
    <p:sldId id="288" r:id="rId36"/>
    <p:sldId id="283" r:id="rId37"/>
  </p:sldIdLst>
  <p:sldSz cx="9144000" cy="6858000" type="screen4x3"/>
  <p:notesSz cx="6858000" cy="9144000"/>
  <p:defaultTextStyle>
    <a:defPPr>
      <a:defRPr lang="en-US"/>
    </a:defPPr>
    <a:lvl1pPr algn="l" defTabSz="457200" rtl="0" fontAlgn="base">
      <a:spcBef>
        <a:spcPct val="0"/>
      </a:spcBef>
      <a:spcAft>
        <a:spcPct val="0"/>
      </a:spcAft>
      <a:defRPr sz="2400" kern="1200">
        <a:solidFill>
          <a:schemeClr val="tx1"/>
        </a:solidFill>
        <a:latin typeface="Arial" pitchFamily="-65" charset="0"/>
        <a:ea typeface="ＭＳ Ｐゴシック" pitchFamily="-65" charset="-128"/>
        <a:cs typeface="ＭＳ Ｐゴシック" pitchFamily="-65" charset="-128"/>
      </a:defRPr>
    </a:lvl1pPr>
    <a:lvl2pPr marL="457200" algn="l" defTabSz="457200" rtl="0" fontAlgn="base">
      <a:spcBef>
        <a:spcPct val="0"/>
      </a:spcBef>
      <a:spcAft>
        <a:spcPct val="0"/>
      </a:spcAft>
      <a:defRPr sz="2400" kern="1200">
        <a:solidFill>
          <a:schemeClr val="tx1"/>
        </a:solidFill>
        <a:latin typeface="Arial" pitchFamily="-65" charset="0"/>
        <a:ea typeface="ＭＳ Ｐゴシック" pitchFamily="-65" charset="-128"/>
        <a:cs typeface="ＭＳ Ｐゴシック" pitchFamily="-65" charset="-128"/>
      </a:defRPr>
    </a:lvl2pPr>
    <a:lvl3pPr marL="914400" algn="l" defTabSz="457200" rtl="0" fontAlgn="base">
      <a:spcBef>
        <a:spcPct val="0"/>
      </a:spcBef>
      <a:spcAft>
        <a:spcPct val="0"/>
      </a:spcAft>
      <a:defRPr sz="2400" kern="1200">
        <a:solidFill>
          <a:schemeClr val="tx1"/>
        </a:solidFill>
        <a:latin typeface="Arial" pitchFamily="-65" charset="0"/>
        <a:ea typeface="ＭＳ Ｐゴシック" pitchFamily="-65" charset="-128"/>
        <a:cs typeface="ＭＳ Ｐゴシック" pitchFamily="-65" charset="-128"/>
      </a:defRPr>
    </a:lvl3pPr>
    <a:lvl4pPr marL="1371600" algn="l" defTabSz="457200" rtl="0" fontAlgn="base">
      <a:spcBef>
        <a:spcPct val="0"/>
      </a:spcBef>
      <a:spcAft>
        <a:spcPct val="0"/>
      </a:spcAft>
      <a:defRPr sz="2400" kern="1200">
        <a:solidFill>
          <a:schemeClr val="tx1"/>
        </a:solidFill>
        <a:latin typeface="Arial" pitchFamily="-65" charset="0"/>
        <a:ea typeface="ＭＳ Ｐゴシック" pitchFamily="-65" charset="-128"/>
        <a:cs typeface="ＭＳ Ｐゴシック" pitchFamily="-65" charset="-128"/>
      </a:defRPr>
    </a:lvl4pPr>
    <a:lvl5pPr marL="1828800" algn="l" defTabSz="457200" rtl="0" fontAlgn="base">
      <a:spcBef>
        <a:spcPct val="0"/>
      </a:spcBef>
      <a:spcAft>
        <a:spcPct val="0"/>
      </a:spcAft>
      <a:defRPr sz="2400" kern="1200">
        <a:solidFill>
          <a:schemeClr val="tx1"/>
        </a:solidFill>
        <a:latin typeface="Arial" pitchFamily="-65" charset="0"/>
        <a:ea typeface="ＭＳ Ｐゴシック" pitchFamily="-65" charset="-128"/>
        <a:cs typeface="ＭＳ Ｐゴシック" pitchFamily="-65" charset="-128"/>
      </a:defRPr>
    </a:lvl5pPr>
    <a:lvl6pPr marL="2286000" algn="l" defTabSz="457200" rtl="0" eaLnBrk="1" latinLnBrk="0" hangingPunct="1">
      <a:defRPr sz="2400" kern="1200">
        <a:solidFill>
          <a:schemeClr val="tx1"/>
        </a:solidFill>
        <a:latin typeface="Arial" pitchFamily="-65" charset="0"/>
        <a:ea typeface="ＭＳ Ｐゴシック" pitchFamily="-65" charset="-128"/>
        <a:cs typeface="ＭＳ Ｐゴシック" pitchFamily="-65" charset="-128"/>
      </a:defRPr>
    </a:lvl6pPr>
    <a:lvl7pPr marL="2743200" algn="l" defTabSz="457200" rtl="0" eaLnBrk="1" latinLnBrk="0" hangingPunct="1">
      <a:defRPr sz="2400" kern="1200">
        <a:solidFill>
          <a:schemeClr val="tx1"/>
        </a:solidFill>
        <a:latin typeface="Arial" pitchFamily="-65" charset="0"/>
        <a:ea typeface="ＭＳ Ｐゴシック" pitchFamily="-65" charset="-128"/>
        <a:cs typeface="ＭＳ Ｐゴシック" pitchFamily="-65" charset="-128"/>
      </a:defRPr>
    </a:lvl7pPr>
    <a:lvl8pPr marL="3200400" algn="l" defTabSz="457200" rtl="0" eaLnBrk="1" latinLnBrk="0" hangingPunct="1">
      <a:defRPr sz="2400" kern="1200">
        <a:solidFill>
          <a:schemeClr val="tx1"/>
        </a:solidFill>
        <a:latin typeface="Arial" pitchFamily="-65" charset="0"/>
        <a:ea typeface="ＭＳ Ｐゴシック" pitchFamily="-65" charset="-128"/>
        <a:cs typeface="ＭＳ Ｐゴシック" pitchFamily="-65" charset="-128"/>
      </a:defRPr>
    </a:lvl8pPr>
    <a:lvl9pPr marL="3657600" algn="l" defTabSz="457200" rtl="0" eaLnBrk="1" latinLnBrk="0" hangingPunct="1">
      <a:defRPr sz="2400" kern="1200">
        <a:solidFill>
          <a:schemeClr val="tx1"/>
        </a:solidFill>
        <a:latin typeface="Arial" pitchFamily="-65" charset="0"/>
        <a:ea typeface="ＭＳ Ｐゴシック" pitchFamily="-65" charset="-128"/>
        <a:cs typeface="ＭＳ Ｐゴシック" pitchFamily="-65" charset="-128"/>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89" autoAdjust="0"/>
    <p:restoredTop sz="86429" autoAdjust="0"/>
  </p:normalViewPr>
  <p:slideViewPr>
    <p:cSldViewPr snapToObjects="1">
      <p:cViewPr varScale="1">
        <p:scale>
          <a:sx n="97" d="100"/>
          <a:sy n="97" d="100"/>
        </p:scale>
        <p:origin x="1548" y="78"/>
      </p:cViewPr>
      <p:guideLst>
        <p:guide orient="horz" pos="2160"/>
        <p:guide pos="2880"/>
      </p:guideLst>
    </p:cSldViewPr>
  </p:slideViewPr>
  <p:outlineViewPr>
    <p:cViewPr>
      <p:scale>
        <a:sx n="33" d="100"/>
        <a:sy n="33" d="100"/>
      </p:scale>
      <p:origin x="216"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65" charset="0"/>
              </a:defRPr>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65" charset="0"/>
              </a:defRPr>
            </a:lvl1pPr>
          </a:lstStyle>
          <a:p>
            <a:fld id="{CF2F20B0-6376-314E-BCC7-07587834937B}" type="datetime1">
              <a:rPr lang="en-US"/>
              <a:pPr/>
              <a:t>8/31/2016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65" charset="0"/>
              </a:defRPr>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65" charset="0"/>
              </a:defRPr>
            </a:lvl1pPr>
          </a:lstStyle>
          <a:p>
            <a:fld id="{ECA7A602-86E4-D840-9CCB-759ABB830061}" type="slidenum">
              <a:rPr lang="en-US"/>
              <a:pPr/>
              <a:t>‹#›</a:t>
            </a:fld>
            <a:endParaRPr lang="en-US"/>
          </a:p>
        </p:txBody>
      </p:sp>
    </p:spTree>
    <p:extLst>
      <p:ext uri="{BB962C8B-B14F-4D97-AF65-F5344CB8AC3E}">
        <p14:creationId xmlns:p14="http://schemas.microsoft.com/office/powerpoint/2010/main" val="92010654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65" charset="0"/>
              </a:defRPr>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65" charset="0"/>
              </a:defRPr>
            </a:lvl1pPr>
          </a:lstStyle>
          <a:p>
            <a:fld id="{5A941C9A-118A-D345-91B5-DAECF5D39857}" type="datetime1">
              <a:rPr lang="en-US"/>
              <a:pPr/>
              <a:t>8/31/2016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65" charset="0"/>
              </a:defRPr>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65" charset="0"/>
              </a:defRPr>
            </a:lvl1pPr>
          </a:lstStyle>
          <a:p>
            <a:fld id="{7BE65BB4-54FA-534F-806E-6DC8ADFFDF96}" type="slidenum">
              <a:rPr lang="en-US"/>
              <a:pPr/>
              <a:t>‹#›</a:t>
            </a:fld>
            <a:endParaRPr lang="en-US"/>
          </a:p>
        </p:txBody>
      </p:sp>
    </p:spTree>
    <p:extLst>
      <p:ext uri="{BB962C8B-B14F-4D97-AF65-F5344CB8AC3E}">
        <p14:creationId xmlns:p14="http://schemas.microsoft.com/office/powerpoint/2010/main" val="655904819"/>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ＭＳ Ｐゴシック" pitchFamily="-65" charset="-128"/>
        <a:cs typeface="ＭＳ Ｐゴシック" pitchFamily="-65" charset="-128"/>
      </a:defRPr>
    </a:lvl1pPr>
    <a:lvl2pPr marL="457200" algn="l" rtl="0" eaLnBrk="0" fontAlgn="base" hangingPunct="0">
      <a:spcBef>
        <a:spcPct val="30000"/>
      </a:spcBef>
      <a:spcAft>
        <a:spcPct val="0"/>
      </a:spcAft>
      <a:defRPr sz="1200" kern="1200">
        <a:solidFill>
          <a:schemeClr val="tx1"/>
        </a:solidFill>
        <a:latin typeface="+mn-lt"/>
        <a:ea typeface="ＭＳ Ｐゴシック" pitchFamily="-65" charset="-128"/>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pitchFamily="-65" charset="-128"/>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pitchFamily="-65" charset="-128"/>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pitchFamily="-65"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spect="1" noTextEdit="1"/>
          </p:cNvSpPr>
          <p:nvPr>
            <p:ph type="sldImg"/>
          </p:nvPr>
        </p:nvSpPr>
        <p:spPr bwMode="auto">
          <a:noFill/>
          <a:ln>
            <a:solidFill>
              <a:srgbClr val="000000"/>
            </a:solidFill>
            <a:miter lim="800000"/>
            <a:headEnd/>
            <a:tailEnd/>
          </a:ln>
        </p:spPr>
      </p:sp>
      <p:sp>
        <p:nvSpPr>
          <p:cNvPr id="50179" name="Rectangle 3"/>
          <p:cNvSpPr>
            <a:spLocks noGrp="1"/>
          </p:cNvSpPr>
          <p:nvPr>
            <p:ph type="body" idx="1"/>
          </p:nvPr>
        </p:nvSpPr>
        <p:spPr bwMode="auto">
          <a:noFill/>
        </p:spPr>
        <p:txBody>
          <a:bodyPr/>
          <a:lstStyle/>
          <a:p>
            <a:pPr eaLnBrk="1" hangingPunct="1"/>
            <a:endParaRPr lang="en-US"/>
          </a:p>
        </p:txBody>
      </p:sp>
    </p:spTree>
    <p:extLst>
      <p:ext uri="{BB962C8B-B14F-4D97-AF65-F5344CB8AC3E}">
        <p14:creationId xmlns:p14="http://schemas.microsoft.com/office/powerpoint/2010/main" val="40500562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BE65BB4-54FA-534F-806E-6DC8ADFFDF96}" type="slidenum">
              <a:rPr lang="en-US" smtClean="0"/>
              <a:pPr/>
              <a:t>5</a:t>
            </a:fld>
            <a:endParaRPr lang="en-US"/>
          </a:p>
        </p:txBody>
      </p:sp>
    </p:spTree>
    <p:extLst>
      <p:ext uri="{BB962C8B-B14F-4D97-AF65-F5344CB8AC3E}">
        <p14:creationId xmlns:p14="http://schemas.microsoft.com/office/powerpoint/2010/main" val="7700661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BE65BB4-54FA-534F-806E-6DC8ADFFDF96}" type="slidenum">
              <a:rPr lang="en-US" smtClean="0"/>
              <a:pPr/>
              <a:t>10</a:t>
            </a:fld>
            <a:endParaRPr lang="en-US"/>
          </a:p>
        </p:txBody>
      </p:sp>
    </p:spTree>
    <p:extLst>
      <p:ext uri="{BB962C8B-B14F-4D97-AF65-F5344CB8AC3E}">
        <p14:creationId xmlns:p14="http://schemas.microsoft.com/office/powerpoint/2010/main" val="32987514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CP opinion:  if not available in</a:t>
            </a:r>
            <a:r>
              <a:rPr lang="en-US" baseline="0" dirty="0" smtClean="0"/>
              <a:t> the article itself, probably not worth the effort to try to identify with </a:t>
            </a:r>
            <a:r>
              <a:rPr lang="en-US" baseline="0" dirty="0" err="1" smtClean="0"/>
              <a:t>Crossref</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7BE65BB4-54FA-534F-806E-6DC8ADFFDF96}" type="slidenum">
              <a:rPr lang="en-US" smtClean="0"/>
              <a:pPr/>
              <a:t>11</a:t>
            </a:fld>
            <a:endParaRPr lang="en-US"/>
          </a:p>
        </p:txBody>
      </p:sp>
    </p:spTree>
    <p:extLst>
      <p:ext uri="{BB962C8B-B14F-4D97-AF65-F5344CB8AC3E}">
        <p14:creationId xmlns:p14="http://schemas.microsoft.com/office/powerpoint/2010/main" val="34734115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p:spPr>
      </p:sp>
      <p:sp>
        <p:nvSpPr>
          <p:cNvPr id="51203" name="Notes Placeholder 2"/>
          <p:cNvSpPr>
            <a:spLocks noGrp="1"/>
          </p:cNvSpPr>
          <p:nvPr>
            <p:ph type="body" idx="1"/>
          </p:nvPr>
        </p:nvSpPr>
        <p:spPr bwMode="auto">
          <a:noFill/>
        </p:spPr>
        <p:txBody>
          <a:bodyPr/>
          <a:lstStyle/>
          <a:p>
            <a:pPr eaLnBrk="1" hangingPunct="1"/>
            <a:endParaRPr lang="en-US"/>
          </a:p>
        </p:txBody>
      </p:sp>
      <p:sp>
        <p:nvSpPr>
          <p:cNvPr id="51204" name="Slide Number Placeholder 3"/>
          <p:cNvSpPr>
            <a:spLocks noGrp="1"/>
          </p:cNvSpPr>
          <p:nvPr>
            <p:ph type="sldNum" sz="quarter" idx="5"/>
          </p:nvPr>
        </p:nvSpPr>
        <p:spPr bwMode="auto">
          <a:noFill/>
          <a:ln>
            <a:miter lim="800000"/>
            <a:headEnd/>
            <a:tailEnd/>
          </a:ln>
        </p:spPr>
        <p:txBody>
          <a:bodyPr/>
          <a:lstStyle/>
          <a:p>
            <a:fld id="{2B8198F5-FEDE-6049-8EF3-9B7F3CCDCF1D}" type="slidenum">
              <a:rPr lang="en-US"/>
              <a:pPr/>
              <a:t>19</a:t>
            </a:fld>
            <a:endParaRPr lang="en-US"/>
          </a:p>
        </p:txBody>
      </p:sp>
    </p:spTree>
    <p:extLst>
      <p:ext uri="{BB962C8B-B14F-4D97-AF65-F5344CB8AC3E}">
        <p14:creationId xmlns:p14="http://schemas.microsoft.com/office/powerpoint/2010/main" val="34945305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p:spPr>
      </p:sp>
      <p:sp>
        <p:nvSpPr>
          <p:cNvPr id="52227" name="Notes Placeholder 2"/>
          <p:cNvSpPr>
            <a:spLocks noGrp="1"/>
          </p:cNvSpPr>
          <p:nvPr>
            <p:ph type="body" idx="1"/>
          </p:nvPr>
        </p:nvSpPr>
        <p:spPr bwMode="auto">
          <a:noFill/>
        </p:spPr>
        <p:txBody>
          <a:bodyPr/>
          <a:lstStyle/>
          <a:p>
            <a:endParaRPr lang="en-US"/>
          </a:p>
        </p:txBody>
      </p:sp>
      <p:sp>
        <p:nvSpPr>
          <p:cNvPr id="52228" name="Slide Number Placeholder 3"/>
          <p:cNvSpPr>
            <a:spLocks noGrp="1"/>
          </p:cNvSpPr>
          <p:nvPr>
            <p:ph type="sldNum" sz="quarter" idx="5"/>
          </p:nvPr>
        </p:nvSpPr>
        <p:spPr bwMode="auto">
          <a:noFill/>
          <a:ln>
            <a:miter lim="800000"/>
            <a:headEnd/>
            <a:tailEnd/>
          </a:ln>
        </p:spPr>
        <p:txBody>
          <a:bodyPr/>
          <a:lstStyle/>
          <a:p>
            <a:fld id="{2CADA4C3-EBE1-7142-8A0C-3710C9039069}" type="slidenum">
              <a:rPr lang="en-US"/>
              <a:pPr/>
              <a:t>36</a:t>
            </a:fld>
            <a:endParaRPr lang="en-US"/>
          </a:p>
        </p:txBody>
      </p:sp>
    </p:spTree>
    <p:extLst>
      <p:ext uri="{BB962C8B-B14F-4D97-AF65-F5344CB8AC3E}">
        <p14:creationId xmlns:p14="http://schemas.microsoft.com/office/powerpoint/2010/main" val="24791169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4" name="Rectangle 3"/>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5" name="Rectangle 4"/>
          <p:cNvSpPr>
            <a:spLocks noChangeArrowheads="1"/>
          </p:cNvSpPr>
          <p:nvPr/>
        </p:nvSpPr>
        <p:spPr bwMode="white">
          <a:xfrm>
            <a:off x="8991600" y="3175"/>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6" name="Rectangle 5"/>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7" name="Rectangle 6"/>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0" name="Rectangle 9"/>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1" name="Straight Connector 10"/>
          <p:cNvSpPr>
            <a:spLocks noChangeShapeType="1"/>
          </p:cNvSpPr>
          <p:nvPr/>
        </p:nvSpPr>
        <p:spPr bwMode="auto">
          <a:xfrm>
            <a:off x="155575" y="241935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sz="1800"/>
          </a:p>
        </p:txBody>
      </p:sp>
      <p:sp>
        <p:nvSpPr>
          <p:cNvPr id="12" name="Rectangle 11"/>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3" name="Oval 12"/>
          <p:cNvSpPr/>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rstTxWarp prst="textNoShape">
              <a:avLst/>
            </a:prstTxWarp>
          </a:bodyPr>
          <a:lstStyle/>
          <a:p>
            <a:pPr algn="ctr"/>
            <a:endParaRPr lang="en-US" sz="1800">
              <a:solidFill>
                <a:srgbClr val="FFFFFF"/>
              </a:solidFill>
              <a:ea typeface="ＭＳ Ｐゴシック" pitchFamily="-65" charset="-128"/>
              <a:cs typeface="ＭＳ Ｐゴシック" pitchFamily="-65" charset="-128"/>
            </a:endParaRPr>
          </a:p>
        </p:txBody>
      </p:sp>
      <p:sp>
        <p:nvSpPr>
          <p:cNvPr id="14" name="Oval 13"/>
          <p:cNvSpPr/>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prstTxWarp prst="textNoShape">
              <a:avLst/>
            </a:prstTxWarp>
          </a:bodyPr>
          <a:lstStyle/>
          <a:p>
            <a:pPr algn="ctr"/>
            <a:endParaRPr lang="en-US" sz="1800">
              <a:solidFill>
                <a:srgbClr val="FFFFFF"/>
              </a:solidFill>
              <a:ea typeface="ＭＳ Ｐゴシック" pitchFamily="-65" charset="-128"/>
              <a:cs typeface="ＭＳ Ｐゴシック" pitchFamily="-65" charset="-128"/>
            </a:endParaRPr>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8" name="Title 7"/>
          <p:cNvSpPr>
            <a:spLocks noGrp="1"/>
          </p:cNvSpPr>
          <p:nvPr>
            <p:ph type="ctrTitle"/>
          </p:nvPr>
        </p:nvSpPr>
        <p:spPr>
          <a:xfrm>
            <a:off x="685800" y="381000"/>
            <a:ext cx="7772400" cy="1752600"/>
          </a:xfrm>
        </p:spPr>
        <p:txBody>
          <a:bodyPr/>
          <a:lstStyle>
            <a:lvl1pPr>
              <a:defRPr sz="4200">
                <a:solidFill>
                  <a:schemeClr val="accent1"/>
                </a:solidFill>
              </a:defRPr>
            </a:lvl1pPr>
          </a:lstStyle>
          <a:p>
            <a:r>
              <a:rPr lang="en-US" smtClean="0"/>
              <a:t>Click to edit Master title style</a:t>
            </a:r>
            <a:endParaRPr lang="en-US"/>
          </a:p>
        </p:txBody>
      </p:sp>
      <p:sp>
        <p:nvSpPr>
          <p:cNvPr id="15" name="Date Placeholder 27"/>
          <p:cNvSpPr>
            <a:spLocks noGrp="1"/>
          </p:cNvSpPr>
          <p:nvPr>
            <p:ph type="dt" sz="half" idx="10"/>
          </p:nvPr>
        </p:nvSpPr>
        <p:spPr/>
        <p:txBody>
          <a:bodyPr/>
          <a:lstStyle>
            <a:lvl1pPr>
              <a:defRPr/>
            </a:lvl1pPr>
          </a:lstStyle>
          <a:p>
            <a:r>
              <a:rPr lang="en-US" smtClean="0"/>
              <a:t>02-08-16</a:t>
            </a:r>
            <a:endParaRPr lang="en-US"/>
          </a:p>
        </p:txBody>
      </p:sp>
      <p:sp>
        <p:nvSpPr>
          <p:cNvPr id="16" name="Footer Placeholder 16"/>
          <p:cNvSpPr>
            <a:spLocks noGrp="1"/>
          </p:cNvSpPr>
          <p:nvPr>
            <p:ph type="ftr" sz="quarter" idx="11"/>
          </p:nvPr>
        </p:nvSpPr>
        <p:spPr/>
        <p:txBody>
          <a:bodyPr/>
          <a:lstStyle>
            <a:lvl1pPr>
              <a:defRPr/>
            </a:lvl1pPr>
          </a:lstStyle>
          <a:p>
            <a:endParaRPr lang="en-US"/>
          </a:p>
        </p:txBody>
      </p:sp>
      <p:sp>
        <p:nvSpPr>
          <p:cNvPr id="17" name="Slide Number Placeholder 28"/>
          <p:cNvSpPr>
            <a:spLocks noGrp="1"/>
          </p:cNvSpPr>
          <p:nvPr>
            <p:ph type="sldNum" sz="quarter" idx="12"/>
          </p:nvPr>
        </p:nvSpPr>
        <p:spPr>
          <a:xfrm>
            <a:off x="4343400" y="2198688"/>
            <a:ext cx="457200" cy="441325"/>
          </a:xfrm>
        </p:spPr>
        <p:txBody>
          <a:bodyPr/>
          <a:lstStyle>
            <a:lvl1pPr>
              <a:defRPr/>
            </a:lvl1pPr>
          </a:lstStyle>
          <a:p>
            <a:fld id="{96EC8D44-ABB9-FA4A-869C-BF46A9E486BB}" type="slidenum">
              <a:rPr lang="en-US"/>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r>
              <a:rPr lang="en-US" smtClean="0"/>
              <a:t>02-08-16</a:t>
            </a:r>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DDAF502-0C87-D345-A40D-BB85306B94FE}" type="slidenum">
              <a:rPr lang="en-US"/>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4" name="Rectangle 3"/>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5" name="Rectangle 4"/>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6" name="Rectangle 5"/>
          <p:cNvSpPr>
            <a:spLocks noChangeArrowheads="1"/>
          </p:cNvSpPr>
          <p:nvPr/>
        </p:nvSpPr>
        <p:spPr bwMode="white">
          <a:xfrm>
            <a:off x="0" y="0"/>
            <a:ext cx="9144000" cy="155575"/>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7" name="Rectangle 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8" name="Rectangle 7"/>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9" name="Rectangle 8"/>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0" name="Straight Connector 9"/>
          <p:cNvSpPr>
            <a:spLocks noChangeShapeType="1"/>
          </p:cNvSpPr>
          <p:nvPr/>
        </p:nvSpPr>
        <p:spPr bwMode="auto">
          <a:xfrm rot="5400000">
            <a:off x="4021137" y="3278188"/>
            <a:ext cx="6245225"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sz="1800"/>
          </a:p>
        </p:txBody>
      </p:sp>
      <p:sp>
        <p:nvSpPr>
          <p:cNvPr id="11" name="Oval 10"/>
          <p:cNvSpPr/>
          <p:nvPr/>
        </p:nvSpPr>
        <p:spPr>
          <a:xfrm>
            <a:off x="6838950"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rstTxWarp prst="textNoShape">
              <a:avLst/>
            </a:prstTxWarp>
          </a:bodyPr>
          <a:lstStyle/>
          <a:p>
            <a:pPr algn="ctr"/>
            <a:endParaRPr lang="en-US" sz="1800">
              <a:solidFill>
                <a:srgbClr val="FFFFFF"/>
              </a:solidFill>
              <a:ea typeface="ＭＳ Ｐゴシック" pitchFamily="-65" charset="-128"/>
              <a:cs typeface="ＭＳ Ｐゴシック" pitchFamily="-65" charset="-128"/>
            </a:endParaRPr>
          </a:p>
        </p:txBody>
      </p:sp>
      <p:sp>
        <p:nvSpPr>
          <p:cNvPr id="12" name="Oval 11"/>
          <p:cNvSpPr/>
          <p:nvPr/>
        </p:nvSpPr>
        <p:spPr>
          <a:xfrm>
            <a:off x="6934200" y="3021013"/>
            <a:ext cx="420688"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prstTxWarp prst="textNoShape">
              <a:avLst/>
            </a:prstTxWarp>
          </a:bodyPr>
          <a:lstStyle/>
          <a:p>
            <a:pPr algn="ctr"/>
            <a:endParaRPr lang="en-US" sz="1800">
              <a:solidFill>
                <a:srgbClr val="FFFFFF"/>
              </a:solidFill>
              <a:ea typeface="ＭＳ Ｐゴシック" pitchFamily="-65" charset="-128"/>
              <a:cs typeface="ＭＳ Ｐゴシック" pitchFamily="-65" charset="-128"/>
            </a:endParaRPr>
          </a:p>
        </p:txBody>
      </p:sp>
      <p:sp>
        <p:nvSpPr>
          <p:cNvPr id="3" name="Vertical Text Placeholder 2"/>
          <p:cNvSpPr>
            <a:spLocks noGrp="1"/>
          </p:cNvSpPr>
          <p:nvPr>
            <p:ph type="body" orient="vert" idx="1"/>
          </p:nvPr>
        </p:nvSpPr>
        <p:spPr>
          <a:xfrm>
            <a:off x="304800" y="304800"/>
            <a:ext cx="6553200" cy="582136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 name="Vertical Title 1"/>
          <p:cNvSpPr>
            <a:spLocks noGrp="1"/>
          </p:cNvSpPr>
          <p:nvPr>
            <p:ph type="title" orient="vert"/>
          </p:nvPr>
        </p:nvSpPr>
        <p:spPr>
          <a:xfrm>
            <a:off x="7391400" y="304801"/>
            <a:ext cx="1447800" cy="5851525"/>
          </a:xfrm>
        </p:spPr>
        <p:txBody>
          <a:bodyPr vert="eaVert"/>
          <a:lstStyle/>
          <a:p>
            <a:r>
              <a:rPr lang="en-US" smtClean="0"/>
              <a:t>Click to edit Master title style</a:t>
            </a:r>
            <a:endParaRPr lang="en-US"/>
          </a:p>
        </p:txBody>
      </p:sp>
      <p:sp>
        <p:nvSpPr>
          <p:cNvPr id="13" name="Slide Number Placeholder 5"/>
          <p:cNvSpPr>
            <a:spLocks noGrp="1"/>
          </p:cNvSpPr>
          <p:nvPr>
            <p:ph type="sldNum" sz="quarter" idx="10"/>
          </p:nvPr>
        </p:nvSpPr>
        <p:spPr>
          <a:xfrm>
            <a:off x="6915150" y="3009900"/>
            <a:ext cx="457200" cy="441325"/>
          </a:xfrm>
        </p:spPr>
        <p:txBody>
          <a:bodyPr/>
          <a:lstStyle>
            <a:lvl1pPr>
              <a:defRPr/>
            </a:lvl1pPr>
          </a:lstStyle>
          <a:p>
            <a:fld id="{7F839785-5736-5649-B978-44C29811690C}" type="slidenum">
              <a:rPr lang="en-US"/>
              <a:pPr/>
              <a:t>‹#›</a:t>
            </a:fld>
            <a:endParaRPr lang="en-US"/>
          </a:p>
        </p:txBody>
      </p:sp>
      <p:sp>
        <p:nvSpPr>
          <p:cNvPr id="14" name="Date Placeholder 3"/>
          <p:cNvSpPr>
            <a:spLocks noGrp="1"/>
          </p:cNvSpPr>
          <p:nvPr>
            <p:ph type="dt" sz="half" idx="11"/>
          </p:nvPr>
        </p:nvSpPr>
        <p:spPr/>
        <p:txBody>
          <a:bodyPr/>
          <a:lstStyle>
            <a:lvl1pPr>
              <a:defRPr/>
            </a:lvl1pPr>
          </a:lstStyle>
          <a:p>
            <a:r>
              <a:rPr lang="en-US" smtClean="0"/>
              <a:t>02-08-16</a:t>
            </a:r>
            <a:endParaRPr lang="en-US"/>
          </a:p>
        </p:txBody>
      </p:sp>
      <p:sp>
        <p:nvSpPr>
          <p:cNvPr id="15" name="Footer Placeholder 4"/>
          <p:cNvSpPr>
            <a:spLocks noGrp="1"/>
          </p:cNvSpPr>
          <p:nvPr>
            <p:ph type="ftr" sz="quarter" idx="12"/>
          </p:nvPr>
        </p:nvSpPr>
        <p:spPr/>
        <p:txBody>
          <a:bodyPr/>
          <a:lstStyle>
            <a:lvl1pPr>
              <a:defRPr/>
            </a:lvl1p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lang="en-US" smtClean="0"/>
              <a:t>Click to edit Master title style</a:t>
            </a:r>
            <a:endParaRPr lang="en-US"/>
          </a:p>
        </p:txBody>
      </p:sp>
      <p:sp>
        <p:nvSpPr>
          <p:cNvPr id="8" name="Content Placeholder 7"/>
          <p:cNvSpPr>
            <a:spLocks noGrp="1"/>
          </p:cNvSpPr>
          <p:nvPr>
            <p:ph sz="quarter" idx="1"/>
          </p:nvPr>
        </p:nvSpPr>
        <p:spPr>
          <a:xfrm>
            <a:off x="301752" y="1527048"/>
            <a:ext cx="850392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r>
              <a:rPr lang="en-US" smtClean="0"/>
              <a:t>02-08-16</a:t>
            </a:r>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a:xfrm>
            <a:off x="4362450" y="1027113"/>
            <a:ext cx="457200" cy="441325"/>
          </a:xfrm>
        </p:spPr>
        <p:txBody>
          <a:bodyPr/>
          <a:lstStyle>
            <a:lvl1pPr>
              <a:defRPr/>
            </a:lvl1pPr>
          </a:lstStyle>
          <a:p>
            <a:fld id="{34224334-EA06-DF42-ABED-612FCCACE3B1}" type="slidenum">
              <a:rPr lang="en-US"/>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3"/>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5" name="Rectangle 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6" name="Rectangle 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7" name="Rectangle 6"/>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8" name="Rectangle 7"/>
          <p:cNvSpPr>
            <a:spLocks noChangeArrowheads="1"/>
          </p:cNvSpPr>
          <p:nvPr/>
        </p:nvSpPr>
        <p:spPr bwMode="white">
          <a:xfrm>
            <a:off x="152400" y="2286000"/>
            <a:ext cx="8832850" cy="3048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9" name="Rectangle 8"/>
          <p:cNvSpPr>
            <a:spLocks noChangeArrowheads="1"/>
          </p:cNvSpPr>
          <p:nvPr/>
        </p:nvSpPr>
        <p:spPr bwMode="auto">
          <a:xfrm>
            <a:off x="155575" y="142875"/>
            <a:ext cx="8832850" cy="2139950"/>
          </a:xfrm>
          <a:prstGeom prst="rect">
            <a:avLst/>
          </a:prstGeom>
          <a:solidFill>
            <a:schemeClr val="accent1"/>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0" name="Rectangle 9"/>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1" name="Rectangle 10"/>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2" name="Straight Connector 11"/>
          <p:cNvSpPr>
            <a:spLocks noChangeShapeType="1"/>
          </p:cNvSpPr>
          <p:nvPr/>
        </p:nvSpPr>
        <p:spPr bwMode="auto">
          <a:xfrm>
            <a:off x="152400" y="2438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sz="1800"/>
          </a:p>
        </p:txBody>
      </p:sp>
      <p:sp>
        <p:nvSpPr>
          <p:cNvPr id="13" name="Oval 12"/>
          <p:cNvSpPr/>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rstTxWarp prst="textNoShape">
              <a:avLst/>
            </a:prstTxWarp>
          </a:bodyPr>
          <a:lstStyle/>
          <a:p>
            <a:pPr algn="ctr"/>
            <a:endParaRPr lang="en-US" sz="1800">
              <a:solidFill>
                <a:srgbClr val="FFFFFF"/>
              </a:solidFill>
              <a:ea typeface="ＭＳ Ｐゴシック" pitchFamily="-65" charset="-128"/>
              <a:cs typeface="ＭＳ Ｐゴシック" pitchFamily="-65" charset="-128"/>
            </a:endParaRPr>
          </a:p>
        </p:txBody>
      </p:sp>
      <p:sp>
        <p:nvSpPr>
          <p:cNvPr id="14" name="Oval 13"/>
          <p:cNvSpPr/>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prstTxWarp prst="textNoShape">
              <a:avLst/>
            </a:prstTxWarp>
          </a:bodyPr>
          <a:lstStyle/>
          <a:p>
            <a:pPr algn="ctr"/>
            <a:endParaRPr lang="en-US" sz="1800">
              <a:solidFill>
                <a:srgbClr val="FFFFFF"/>
              </a:solidFill>
              <a:ea typeface="ＭＳ Ｐゴシック" pitchFamily="-65" charset="-128"/>
              <a:cs typeface="ＭＳ Ｐゴシック" pitchFamily="-65" charset="-128"/>
            </a:endParaRPr>
          </a:p>
        </p:txBody>
      </p:sp>
      <p:sp>
        <p:nvSpPr>
          <p:cNvPr id="3" name="Text Placeholder 2"/>
          <p:cNvSpPr>
            <a:spLocks noGrp="1"/>
          </p:cNvSpPr>
          <p:nvPr>
            <p:ph type="body" idx="1"/>
          </p:nvPr>
        </p:nvSpPr>
        <p:spPr>
          <a:xfrm>
            <a:off x="1368426" y="2743200"/>
            <a:ext cx="6480174" cy="1673225"/>
          </a:xfrm>
        </p:spPr>
        <p:txBody>
          <a:bodyPr/>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2" name="Title 1"/>
          <p:cNvSpPr>
            <a:spLocks noGrp="1"/>
          </p:cNvSpPr>
          <p:nvPr>
            <p:ph type="title"/>
          </p:nvPr>
        </p:nvSpPr>
        <p:spPr>
          <a:xfrm>
            <a:off x="722313" y="533400"/>
            <a:ext cx="7772400" cy="1524000"/>
          </a:xfrm>
        </p:spPr>
        <p:txBody>
          <a:bodyPr/>
          <a:lstStyle>
            <a:lvl1pPr algn="ctr">
              <a:buNone/>
              <a:defRPr sz="4200" b="0" cap="none" baseline="0">
                <a:solidFill>
                  <a:srgbClr val="FFFFFF"/>
                </a:solidFill>
              </a:defRPr>
            </a:lvl1pPr>
          </a:lstStyle>
          <a:p>
            <a:r>
              <a:rPr lang="en-US" smtClean="0"/>
              <a:t>Click to edit Master title style</a:t>
            </a:r>
            <a:endParaRPr lang="en-US"/>
          </a:p>
        </p:txBody>
      </p:sp>
      <p:sp>
        <p:nvSpPr>
          <p:cNvPr id="15" name="Footer Placeholder 4"/>
          <p:cNvSpPr>
            <a:spLocks noGrp="1"/>
          </p:cNvSpPr>
          <p:nvPr>
            <p:ph type="ftr" sz="quarter" idx="10"/>
          </p:nvPr>
        </p:nvSpPr>
        <p:spPr/>
        <p:txBody>
          <a:bodyPr/>
          <a:lstStyle>
            <a:lvl1pPr>
              <a:defRPr/>
            </a:lvl1pPr>
          </a:lstStyle>
          <a:p>
            <a:endParaRPr lang="en-US"/>
          </a:p>
        </p:txBody>
      </p:sp>
      <p:sp>
        <p:nvSpPr>
          <p:cNvPr id="16" name="Date Placeholder 3"/>
          <p:cNvSpPr>
            <a:spLocks noGrp="1"/>
          </p:cNvSpPr>
          <p:nvPr>
            <p:ph type="dt" sz="half" idx="11"/>
          </p:nvPr>
        </p:nvSpPr>
        <p:spPr/>
        <p:txBody>
          <a:bodyPr/>
          <a:lstStyle>
            <a:lvl1pPr>
              <a:defRPr/>
            </a:lvl1pPr>
          </a:lstStyle>
          <a:p>
            <a:r>
              <a:rPr lang="en-US" smtClean="0"/>
              <a:t>02-08-16</a:t>
            </a:r>
            <a:endParaRPr lang="en-US"/>
          </a:p>
        </p:txBody>
      </p:sp>
      <p:sp>
        <p:nvSpPr>
          <p:cNvPr id="17" name="Slide Number Placeholder 5"/>
          <p:cNvSpPr>
            <a:spLocks noGrp="1"/>
          </p:cNvSpPr>
          <p:nvPr>
            <p:ph type="sldNum" sz="quarter" idx="12"/>
          </p:nvPr>
        </p:nvSpPr>
        <p:spPr>
          <a:xfrm>
            <a:off x="4343400" y="2198688"/>
            <a:ext cx="457200" cy="441325"/>
          </a:xfrm>
        </p:spPr>
        <p:txBody>
          <a:bodyPr/>
          <a:lstStyle>
            <a:lvl1pPr>
              <a:defRPr/>
            </a:lvl1pPr>
          </a:lstStyle>
          <a:p>
            <a:fld id="{D4BBA379-482F-C442-9A38-C3A8BCCCFC08}" type="slidenum">
              <a:rPr lang="en-US"/>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5" name="Straight Connector 4"/>
          <p:cNvSpPr>
            <a:spLocks noChangeShapeType="1"/>
          </p:cNvSpPr>
          <p:nvPr/>
        </p:nvSpPr>
        <p:spPr bwMode="auto">
          <a:xfrm flipV="1">
            <a:off x="4562475" y="1576388"/>
            <a:ext cx="9525" cy="4818062"/>
          </a:xfrm>
          <a:prstGeom prst="line">
            <a:avLst/>
          </a:prstGeom>
          <a:noFill/>
          <a:ln w="9525" cap="flat" cmpd="sng" algn="ctr">
            <a:solidFill>
              <a:schemeClr val="tx2"/>
            </a:solidFill>
            <a:prstDash val="sysDash"/>
            <a:round/>
            <a:headEnd type="none" w="med" len="med"/>
            <a:tailEnd type="none" w="med" len="med"/>
          </a:ln>
          <a:effectLst/>
        </p:spPr>
        <p:txBody>
          <a:bodyPr wrap="none" anchor="ctr"/>
          <a:lstStyle/>
          <a:p>
            <a:pPr>
              <a:defRPr/>
            </a:pPr>
            <a:endParaRPr lang="en-US" sz="1800"/>
          </a:p>
        </p:txBody>
      </p:sp>
      <p:sp>
        <p:nvSpPr>
          <p:cNvPr id="2" name="Title 1"/>
          <p:cNvSpPr>
            <a:spLocks noGrp="1"/>
          </p:cNvSpPr>
          <p:nvPr>
            <p:ph type="title"/>
          </p:nvPr>
        </p:nvSpPr>
        <p:spPr>
          <a:xfrm>
            <a:off x="301752" y="228600"/>
            <a:ext cx="8534400" cy="758952"/>
          </a:xfrm>
        </p:spPr>
        <p:txBody>
          <a:bodyPr/>
          <a:lstStyle/>
          <a:p>
            <a:r>
              <a:rPr lang="en-US" smtClean="0"/>
              <a:t>Click to edit Master title style</a:t>
            </a:r>
            <a:endParaRPr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4"/>
          <p:cNvSpPr>
            <a:spLocks noGrp="1"/>
          </p:cNvSpPr>
          <p:nvPr>
            <p:ph type="dt" sz="half" idx="10"/>
          </p:nvPr>
        </p:nvSpPr>
        <p:spPr>
          <a:xfrm>
            <a:off x="5791200" y="6410325"/>
            <a:ext cx="3044825" cy="365125"/>
          </a:xfrm>
        </p:spPr>
        <p:txBody>
          <a:bodyPr/>
          <a:lstStyle>
            <a:lvl1pPr>
              <a:defRPr/>
            </a:lvl1pPr>
          </a:lstStyle>
          <a:p>
            <a:r>
              <a:rPr lang="en-US" smtClean="0"/>
              <a:t>02-08-16</a:t>
            </a:r>
            <a:endParaRPr lang="en-US"/>
          </a:p>
        </p:txBody>
      </p:sp>
      <p:sp>
        <p:nvSpPr>
          <p:cNvPr id="7" name="Footer Placeholder 5"/>
          <p:cNvSpPr>
            <a:spLocks noGrp="1"/>
          </p:cNvSpPr>
          <p:nvPr>
            <p:ph type="ftr" sz="quarter" idx="11"/>
          </p:nvPr>
        </p:nvSpPr>
        <p:spPr/>
        <p:txBody>
          <a:bodyPr/>
          <a:lstStyle>
            <a:lvl1pPr>
              <a:defRPr/>
            </a:lvl1pPr>
          </a:lstStyle>
          <a:p>
            <a:endParaRPr lang="en-US"/>
          </a:p>
        </p:txBody>
      </p:sp>
      <p:sp>
        <p:nvSpPr>
          <p:cNvPr id="8" name="Slide Number Placeholder 6"/>
          <p:cNvSpPr>
            <a:spLocks noGrp="1"/>
          </p:cNvSpPr>
          <p:nvPr>
            <p:ph type="sldNum" sz="quarter" idx="12"/>
          </p:nvPr>
        </p:nvSpPr>
        <p:spPr/>
        <p:txBody>
          <a:bodyPr/>
          <a:lstStyle>
            <a:lvl1pPr>
              <a:defRPr/>
            </a:lvl1pPr>
          </a:lstStyle>
          <a:p>
            <a:fld id="{A25C3EC4-96D9-3A4C-BAEA-F9907D66342B}" type="slidenum">
              <a:rPr lang="en-US"/>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flipV="1">
            <a:off x="4572000" y="2200275"/>
            <a:ext cx="0" cy="4187825"/>
          </a:xfrm>
          <a:prstGeom prst="line">
            <a:avLst/>
          </a:prstGeom>
          <a:noFill/>
          <a:ln w="9525" cap="flat" cmpd="sng" algn="ctr">
            <a:solidFill>
              <a:schemeClr val="tx2"/>
            </a:solidFill>
            <a:prstDash val="sysDash"/>
            <a:round/>
            <a:headEnd type="none" w="med" len="med"/>
            <a:tailEnd type="none" w="med" len="med"/>
          </a:ln>
          <a:effectLst/>
        </p:spPr>
        <p:txBody>
          <a:bodyPr wrap="none" anchor="ctr"/>
          <a:lstStyle/>
          <a:p>
            <a:pPr>
              <a:defRPr/>
            </a:pPr>
            <a:endParaRPr lang="en-US" sz="1800"/>
          </a:p>
        </p:txBody>
      </p:sp>
      <p:sp>
        <p:nvSpPr>
          <p:cNvPr id="8" name="Rectangle 7"/>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9" name="Rectangle 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1" name="Rectangle 10"/>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2" name="Rectangle 11"/>
          <p:cNvSpPr/>
          <p:nvPr/>
        </p:nvSpPr>
        <p:spPr>
          <a:xfrm>
            <a:off x="152400" y="1371600"/>
            <a:ext cx="8832850"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rstTxWarp prst="textNoShape">
              <a:avLst/>
            </a:prstTxWarp>
          </a:bodyPr>
          <a:lstStyle/>
          <a:p>
            <a:pPr algn="ctr"/>
            <a:endParaRPr lang="en-US" sz="1800">
              <a:solidFill>
                <a:srgbClr val="FFFFFF"/>
              </a:solidFill>
              <a:ea typeface="ＭＳ Ｐゴシック" pitchFamily="-65" charset="-128"/>
              <a:cs typeface="ＭＳ Ｐゴシック" pitchFamily="-65" charset="-128"/>
            </a:endParaRPr>
          </a:p>
        </p:txBody>
      </p:sp>
      <p:sp>
        <p:nvSpPr>
          <p:cNvPr id="13" name="Rectangle 12"/>
          <p:cNvSpPr>
            <a:spLocks noChangeArrowheads="1"/>
          </p:cNvSpPr>
          <p:nvPr/>
        </p:nvSpPr>
        <p:spPr bwMode="auto">
          <a:xfrm>
            <a:off x="146050" y="6391275"/>
            <a:ext cx="8832850" cy="31115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4" name="Straight Connector 13"/>
          <p:cNvSpPr>
            <a:spLocks noChangeShapeType="1"/>
          </p:cNvSpPr>
          <p:nvPr/>
        </p:nvSpPr>
        <p:spPr bwMode="auto">
          <a:xfrm>
            <a:off x="152400" y="1279525"/>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sz="1800"/>
          </a:p>
        </p:txBody>
      </p:sp>
      <p:sp>
        <p:nvSpPr>
          <p:cNvPr id="15" name="Rectangle 14"/>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6" name="Oval 15"/>
          <p:cNvSpPr/>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rstTxWarp prst="textNoShape">
              <a:avLst/>
            </a:prstTxWarp>
          </a:bodyPr>
          <a:lstStyle/>
          <a:p>
            <a:pPr algn="ctr"/>
            <a:endParaRPr lang="en-US" sz="1800">
              <a:solidFill>
                <a:srgbClr val="FFFFFF"/>
              </a:solidFill>
              <a:ea typeface="ＭＳ Ｐゴシック" pitchFamily="-65" charset="-128"/>
              <a:cs typeface="ＭＳ Ｐゴシック" pitchFamily="-65" charset="-128"/>
            </a:endParaRPr>
          </a:p>
        </p:txBody>
      </p:sp>
      <p:sp>
        <p:nvSpPr>
          <p:cNvPr id="17" name="Oval 16"/>
          <p:cNvSpPr/>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prstTxWarp prst="textNoShape">
              <a:avLst/>
            </a:prstTxWarp>
          </a:bodyPr>
          <a:lstStyle/>
          <a:p>
            <a:pPr algn="ctr"/>
            <a:endParaRPr lang="en-US" sz="1800">
              <a:solidFill>
                <a:srgbClr val="FFFFFF"/>
              </a:solidFill>
              <a:ea typeface="ＭＳ Ｐゴシック" pitchFamily="-65" charset="-128"/>
              <a:cs typeface="ＭＳ Ｐゴシック" pitchFamily="-65" charset="-128"/>
            </a:endParaRPr>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24" name="Content Placeholder 23"/>
          <p:cNvSpPr>
            <a:spLocks noGrp="1"/>
          </p:cNvSpPr>
          <p:nvPr>
            <p:ph sz="quarter" idx="2"/>
          </p:nvPr>
        </p:nvSpPr>
        <p:spPr>
          <a:xfrm>
            <a:off x="301752" y="2471383"/>
            <a:ext cx="4041648" cy="381840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6" name="Content Placeholder 25"/>
          <p:cNvSpPr>
            <a:spLocks noGrp="1"/>
          </p:cNvSpPr>
          <p:nvPr>
            <p:ph sz="quarter" idx="4"/>
          </p:nvPr>
        </p:nvSpPr>
        <p:spPr>
          <a:xfrm>
            <a:off x="4800600" y="2471383"/>
            <a:ext cx="4038600" cy="382219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3" name="Title 22"/>
          <p:cNvSpPr>
            <a:spLocks noGrp="1"/>
          </p:cNvSpPr>
          <p:nvPr>
            <p:ph type="title"/>
          </p:nvPr>
        </p:nvSpPr>
        <p:spPr/>
        <p:txBody>
          <a:bodyPr rtlCol="0"/>
          <a:lstStyle/>
          <a:p>
            <a:r>
              <a:rPr lang="en-US" smtClean="0"/>
              <a:t>Click to edit Master title style</a:t>
            </a:r>
            <a:endParaRPr lang="en-US"/>
          </a:p>
        </p:txBody>
      </p:sp>
      <p:sp>
        <p:nvSpPr>
          <p:cNvPr id="18" name="Date Placeholder 6"/>
          <p:cNvSpPr>
            <a:spLocks noGrp="1"/>
          </p:cNvSpPr>
          <p:nvPr>
            <p:ph type="dt" sz="half" idx="10"/>
          </p:nvPr>
        </p:nvSpPr>
        <p:spPr/>
        <p:txBody>
          <a:bodyPr/>
          <a:lstStyle>
            <a:lvl1pPr>
              <a:defRPr/>
            </a:lvl1pPr>
          </a:lstStyle>
          <a:p>
            <a:r>
              <a:rPr lang="en-US" smtClean="0"/>
              <a:t>02-08-16</a:t>
            </a:r>
            <a:endParaRPr lang="en-US"/>
          </a:p>
        </p:txBody>
      </p:sp>
      <p:sp>
        <p:nvSpPr>
          <p:cNvPr id="19" name="Footer Placeholder 7"/>
          <p:cNvSpPr>
            <a:spLocks noGrp="1"/>
          </p:cNvSpPr>
          <p:nvPr>
            <p:ph type="ftr" sz="quarter" idx="11"/>
          </p:nvPr>
        </p:nvSpPr>
        <p:spPr>
          <a:xfrm>
            <a:off x="304800" y="6410325"/>
            <a:ext cx="3581400" cy="365125"/>
          </a:xfrm>
        </p:spPr>
        <p:txBody>
          <a:bodyPr/>
          <a:lstStyle>
            <a:lvl1pPr>
              <a:defRPr/>
            </a:lvl1pPr>
          </a:lstStyle>
          <a:p>
            <a:endParaRPr lang="en-US"/>
          </a:p>
        </p:txBody>
      </p:sp>
      <p:sp>
        <p:nvSpPr>
          <p:cNvPr id="20" name="Slide Number Placeholder 8"/>
          <p:cNvSpPr>
            <a:spLocks noGrp="1"/>
          </p:cNvSpPr>
          <p:nvPr>
            <p:ph type="sldNum" sz="quarter" idx="12"/>
          </p:nvPr>
        </p:nvSpPr>
        <p:spPr>
          <a:xfrm>
            <a:off x="4343400" y="1042988"/>
            <a:ext cx="457200" cy="441325"/>
          </a:xfrm>
        </p:spPr>
        <p:txBody>
          <a:bodyPr/>
          <a:lstStyle>
            <a:lvl1pPr>
              <a:defRPr/>
            </a:lvl1pPr>
          </a:lstStyle>
          <a:p>
            <a:fld id="{FAB084A6-0332-0C49-94F9-9A289D5F8F09}" type="slidenum">
              <a:rPr lang="en-US"/>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r>
              <a:rPr lang="en-US" smtClean="0"/>
              <a:t>02-08-16</a:t>
            </a:r>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a:xfrm>
            <a:off x="4343400" y="1036638"/>
            <a:ext cx="457200" cy="441325"/>
          </a:xfrm>
        </p:spPr>
        <p:txBody>
          <a:bodyPr/>
          <a:lstStyle>
            <a:lvl1pPr>
              <a:defRPr/>
            </a:lvl1pPr>
          </a:lstStyle>
          <a:p>
            <a:fld id="{79AC86D6-6815-C345-99D0-90394E77547B}"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3" name="Rectangle 2"/>
          <p:cNvSpPr>
            <a:spLocks noChangeArrowheads="1"/>
          </p:cNvSpPr>
          <p:nvPr/>
        </p:nvSpPr>
        <p:spPr bwMode="white">
          <a:xfrm>
            <a:off x="0" y="0"/>
            <a:ext cx="9144000" cy="155575"/>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4" name="Rectangle 3"/>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5" name="Rectangle 4"/>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6" name="Rectangle 5"/>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7" name="Rectangle 6"/>
          <p:cNvSpPr>
            <a:spLocks noChangeArrowheads="1"/>
          </p:cNvSpPr>
          <p:nvPr/>
        </p:nvSpPr>
        <p:spPr bwMode="auto">
          <a:xfrm>
            <a:off x="152400" y="15875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8" name="Date Placeholder 1"/>
          <p:cNvSpPr>
            <a:spLocks noGrp="1"/>
          </p:cNvSpPr>
          <p:nvPr>
            <p:ph type="dt" sz="half" idx="10"/>
          </p:nvPr>
        </p:nvSpPr>
        <p:spPr/>
        <p:txBody>
          <a:bodyPr/>
          <a:lstStyle>
            <a:lvl1pPr>
              <a:defRPr/>
            </a:lvl1pPr>
          </a:lstStyle>
          <a:p>
            <a:r>
              <a:rPr lang="en-US" smtClean="0"/>
              <a:t>02-08-16</a:t>
            </a:r>
            <a:endParaRPr lang="en-US"/>
          </a:p>
        </p:txBody>
      </p:sp>
      <p:sp>
        <p:nvSpPr>
          <p:cNvPr id="9" name="Footer Placeholder 2"/>
          <p:cNvSpPr>
            <a:spLocks noGrp="1"/>
          </p:cNvSpPr>
          <p:nvPr>
            <p:ph type="ftr" sz="quarter" idx="11"/>
          </p:nvPr>
        </p:nvSpPr>
        <p:spPr/>
        <p:txBody>
          <a:bodyPr/>
          <a:lstStyle>
            <a:lvl1pPr>
              <a:defRPr/>
            </a:lvl1pPr>
          </a:lstStyle>
          <a:p>
            <a:endParaRPr lang="en-US"/>
          </a:p>
        </p:txBody>
      </p:sp>
      <p:sp>
        <p:nvSpPr>
          <p:cNvPr id="10" name="Slide Number Placeholder 3"/>
          <p:cNvSpPr>
            <a:spLocks noGrp="1"/>
          </p:cNvSpPr>
          <p:nvPr>
            <p:ph type="sldNum" sz="quarter" idx="12"/>
          </p:nvPr>
        </p:nvSpPr>
        <p:spPr>
          <a:xfrm>
            <a:off x="4267200" y="6324600"/>
            <a:ext cx="609600" cy="441325"/>
          </a:xfrm>
        </p:spPr>
        <p:txBody>
          <a:bodyPr/>
          <a:lstStyle>
            <a:lvl1pPr>
              <a:defRPr>
                <a:solidFill>
                  <a:srgbClr val="FFFFFF"/>
                </a:solidFill>
              </a:defRPr>
            </a:lvl1pPr>
          </a:lstStyle>
          <a:p>
            <a:fld id="{BB7576E8-F3C1-5E42-A75D-40BD08838670}"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Rectangle 4"/>
          <p:cNvSpPr>
            <a:spLocks noChangeArrowheads="1"/>
          </p:cNvSpPr>
          <p:nvPr/>
        </p:nvSpPr>
        <p:spPr bwMode="auto">
          <a:xfrm>
            <a:off x="152400" y="152400"/>
            <a:ext cx="8832850" cy="30480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6" name="Rectangle 5"/>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7" name="Rectangle 6"/>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8" name="Rectangle 7"/>
          <p:cNvSpPr>
            <a:spLocks noChangeArrowheads="1"/>
          </p:cNvSpPr>
          <p:nvPr/>
        </p:nvSpPr>
        <p:spPr bwMode="white">
          <a:xfrm>
            <a:off x="0" y="0"/>
            <a:ext cx="9144000" cy="119063"/>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0" name="Rectangle 9"/>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rstTxWarp prst="textNoShape">
              <a:avLst/>
            </a:prstTxWarp>
          </a:bodyPr>
          <a:lstStyle/>
          <a:p>
            <a:pPr algn="ctr"/>
            <a:endParaRPr lang="en-US" sz="1800">
              <a:solidFill>
                <a:srgbClr val="FFFFFF"/>
              </a:solidFill>
              <a:ea typeface="ＭＳ Ｐゴシック" pitchFamily="-65" charset="-128"/>
              <a:cs typeface="ＭＳ Ｐゴシック" pitchFamily="-65" charset="-128"/>
            </a:endParaRPr>
          </a:p>
        </p:txBody>
      </p:sp>
      <p:sp>
        <p:nvSpPr>
          <p:cNvPr id="11" name="Rectangle 10"/>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2" name="Straight Connector 11"/>
          <p:cNvSpPr>
            <a:spLocks noChangeShapeType="1"/>
          </p:cNvSpPr>
          <p:nvPr/>
        </p:nvSpPr>
        <p:spPr bwMode="auto">
          <a:xfrm>
            <a:off x="152400" y="533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sz="1800"/>
          </a:p>
        </p:txBody>
      </p:sp>
      <p:sp>
        <p:nvSpPr>
          <p:cNvPr id="13" name="Oval 12"/>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rstTxWarp prst="textNoShape">
              <a:avLst/>
            </a:prstTxWarp>
          </a:bodyPr>
          <a:lstStyle/>
          <a:p>
            <a:pPr algn="ctr"/>
            <a:endParaRPr lang="en-US" sz="1800">
              <a:solidFill>
                <a:srgbClr val="FFFFFF"/>
              </a:solidFill>
              <a:ea typeface="ＭＳ Ｐゴシック" pitchFamily="-65" charset="-128"/>
              <a:cs typeface="ＭＳ Ｐゴシック" pitchFamily="-65" charset="-128"/>
            </a:endParaRPr>
          </a:p>
        </p:txBody>
      </p:sp>
      <p:sp>
        <p:nvSpPr>
          <p:cNvPr id="14" name="Oval 13"/>
          <p:cNvSpPr/>
          <p:nvPr/>
        </p:nvSpPr>
        <p:spPr>
          <a:xfrm>
            <a:off x="1390650" y="323850"/>
            <a:ext cx="4191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prstTxWarp prst="textNoShape">
              <a:avLst/>
            </a:prstTxWarp>
          </a:bodyPr>
          <a:lstStyle/>
          <a:p>
            <a:pPr algn="ctr"/>
            <a:endParaRPr lang="en-US" sz="1800">
              <a:solidFill>
                <a:srgbClr val="FFFFFF"/>
              </a:solidFill>
              <a:ea typeface="ＭＳ Ｐゴシック" pitchFamily="-65" charset="-128"/>
              <a:cs typeface="ＭＳ Ｐゴシック" pitchFamily="-65" charset="-128"/>
            </a:endParaRPr>
          </a:p>
        </p:txBody>
      </p:sp>
      <p:sp>
        <p:nvSpPr>
          <p:cNvPr id="15" name="Rectangle 14"/>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2" name="Title 1"/>
          <p:cNvSpPr>
            <a:spLocks noGrp="1"/>
          </p:cNvSpPr>
          <p:nvPr>
            <p:ph type="title"/>
          </p:nvPr>
        </p:nvSpPr>
        <p:spPr>
          <a:xfrm>
            <a:off x="381000" y="914400"/>
            <a:ext cx="2362200" cy="990600"/>
          </a:xfrm>
        </p:spPr>
        <p:txBody>
          <a:bodyPr>
            <a:noAutofit/>
          </a:bodyPr>
          <a:lstStyle>
            <a:lvl1pPr algn="l">
              <a:buNone/>
              <a:defRPr sz="2200" b="1">
                <a:solidFill>
                  <a:srgbClr val="FFFFFF"/>
                </a:solidFill>
              </a:defRPr>
            </a:lvl1pPr>
          </a:lstStyle>
          <a:p>
            <a:r>
              <a:rPr lang="en-US" smtClean="0"/>
              <a:t>Click to edit Master title style</a:t>
            </a:r>
            <a:endParaRPr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20" name="Content Placeholder 19"/>
          <p:cNvSpPr>
            <a:spLocks noGrp="1"/>
          </p:cNvSpPr>
          <p:nvPr>
            <p:ph sz="quarter" idx="1"/>
          </p:nvPr>
        </p:nvSpPr>
        <p:spPr>
          <a:xfrm>
            <a:off x="3124200" y="685800"/>
            <a:ext cx="5638800" cy="5410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6" name="Slide Number Placeholder 6"/>
          <p:cNvSpPr>
            <a:spLocks noGrp="1"/>
          </p:cNvSpPr>
          <p:nvPr>
            <p:ph type="sldNum" sz="quarter" idx="10"/>
          </p:nvPr>
        </p:nvSpPr>
        <p:spPr>
          <a:xfrm>
            <a:off x="1371600" y="312738"/>
            <a:ext cx="457200" cy="441325"/>
          </a:xfrm>
        </p:spPr>
        <p:txBody>
          <a:bodyPr/>
          <a:lstStyle>
            <a:lvl1pPr>
              <a:defRPr/>
            </a:lvl1pPr>
          </a:lstStyle>
          <a:p>
            <a:fld id="{69A08EA9-39C6-E64E-9CF8-FCCD415F229C}" type="slidenum">
              <a:rPr lang="en-US"/>
              <a:pPr/>
              <a:t>‹#›</a:t>
            </a:fld>
            <a:endParaRPr lang="en-US"/>
          </a:p>
        </p:txBody>
      </p:sp>
      <p:sp>
        <p:nvSpPr>
          <p:cNvPr id="17" name="Date Placeholder 4"/>
          <p:cNvSpPr>
            <a:spLocks noGrp="1"/>
          </p:cNvSpPr>
          <p:nvPr>
            <p:ph type="dt" sz="half" idx="11"/>
          </p:nvPr>
        </p:nvSpPr>
        <p:spPr/>
        <p:txBody>
          <a:bodyPr/>
          <a:lstStyle>
            <a:lvl1pPr>
              <a:defRPr/>
            </a:lvl1pPr>
          </a:lstStyle>
          <a:p>
            <a:r>
              <a:rPr lang="en-US" smtClean="0"/>
              <a:t>02-08-16</a:t>
            </a:r>
            <a:endParaRPr lang="en-US"/>
          </a:p>
        </p:txBody>
      </p:sp>
      <p:sp>
        <p:nvSpPr>
          <p:cNvPr id="18" name="Footer Placeholder 5"/>
          <p:cNvSpPr>
            <a:spLocks noGrp="1"/>
          </p:cNvSpPr>
          <p:nvPr>
            <p:ph type="ftr" sz="quarter" idx="12"/>
          </p:nvPr>
        </p:nvSpPr>
        <p:spPr>
          <a:xfrm>
            <a:off x="301625" y="6410325"/>
            <a:ext cx="3382963" cy="366713"/>
          </a:xfrm>
        </p:spPr>
        <p:txBody>
          <a:bodyPr/>
          <a:lstStyle>
            <a:lvl1pPr>
              <a:defRPr/>
            </a:lvl1p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152400" y="533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sz="1800"/>
          </a:p>
        </p:txBody>
      </p:sp>
      <p:sp>
        <p:nvSpPr>
          <p:cNvPr id="6" name="Rectangle 5"/>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7" name="Rectangle 6"/>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8" name="Rectangle 7"/>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0" name="Rectangle 9"/>
          <p:cNvSpPr>
            <a:spLocks noChangeArrowheads="1"/>
          </p:cNvSpPr>
          <p:nvPr/>
        </p:nvSpPr>
        <p:spPr bwMode="auto">
          <a:xfrm>
            <a:off x="152400" y="152400"/>
            <a:ext cx="8832850" cy="301625"/>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1" name="Rectangle 10"/>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rstTxWarp prst="textNoShape">
              <a:avLst/>
            </a:prstTxWarp>
          </a:bodyPr>
          <a:lstStyle/>
          <a:p>
            <a:pPr algn="ctr"/>
            <a:endParaRPr lang="en-US" sz="1800">
              <a:solidFill>
                <a:srgbClr val="FFFFFF"/>
              </a:solidFill>
              <a:ea typeface="ＭＳ Ｐゴシック" pitchFamily="-65" charset="-128"/>
              <a:cs typeface="ＭＳ Ｐゴシック" pitchFamily="-65" charset="-128"/>
            </a:endParaRPr>
          </a:p>
        </p:txBody>
      </p:sp>
      <p:sp>
        <p:nvSpPr>
          <p:cNvPr id="12" name="Rectangle 11"/>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3" name="Oval 12"/>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rstTxWarp prst="textNoShape">
              <a:avLst/>
            </a:prstTxWarp>
          </a:bodyPr>
          <a:lstStyle/>
          <a:p>
            <a:pPr algn="ctr"/>
            <a:endParaRPr lang="en-US" sz="1800">
              <a:solidFill>
                <a:srgbClr val="FFFFFF"/>
              </a:solidFill>
              <a:ea typeface="ＭＳ Ｐゴシック" pitchFamily="-65" charset="-128"/>
              <a:cs typeface="ＭＳ Ｐゴシック" pitchFamily="-65" charset="-128"/>
            </a:endParaRPr>
          </a:p>
        </p:txBody>
      </p:sp>
      <p:sp>
        <p:nvSpPr>
          <p:cNvPr id="14" name="Oval 13"/>
          <p:cNvSpPr/>
          <p:nvPr/>
        </p:nvSpPr>
        <p:spPr>
          <a:xfrm>
            <a:off x="1390650" y="323850"/>
            <a:ext cx="4191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prstTxWarp prst="textNoShape">
              <a:avLst/>
            </a:prstTxWarp>
          </a:bodyPr>
          <a:lstStyle/>
          <a:p>
            <a:pPr algn="ctr"/>
            <a:endParaRPr lang="en-US" sz="1800">
              <a:solidFill>
                <a:srgbClr val="FFFFFF"/>
              </a:solidFill>
              <a:ea typeface="ＭＳ Ｐゴシック" pitchFamily="-65" charset="-128"/>
              <a:cs typeface="ＭＳ Ｐゴシック" pitchFamily="-65" charset="-128"/>
            </a:endParaRPr>
          </a:p>
        </p:txBody>
      </p:sp>
      <p:sp>
        <p:nvSpPr>
          <p:cNvPr id="15" name="Rectangle 14"/>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lang="en-US" smtClean="0"/>
              <a:t>Click to edit Master title style</a:t>
            </a:r>
            <a:endParaRPr lang="en-US"/>
          </a:p>
        </p:txBody>
      </p:sp>
      <p:sp>
        <p:nvSpPr>
          <p:cNvPr id="3" name="Picture Placeholder 2"/>
          <p:cNvSpPr>
            <a:spLocks noGrp="1"/>
          </p:cNvSpPr>
          <p:nvPr>
            <p:ph type="pic" idx="1"/>
          </p:nvPr>
        </p:nvSpPr>
        <p:spPr>
          <a:xfrm>
            <a:off x="3000375" y="609600"/>
            <a:ext cx="5867400" cy="4267200"/>
          </a:xfrm>
        </p:spPr>
        <p:txBody>
          <a:bodyPr>
            <a:normAutofit/>
          </a:bodyPr>
          <a:lstStyle>
            <a:lvl1pPr marL="0" indent="0">
              <a:buNone/>
              <a:defRPr sz="3200"/>
            </a:lvl1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a:r>
              <a:rPr lang="en-US" smtClean="0"/>
              <a:t>Click to edit Master text styles</a:t>
            </a:r>
          </a:p>
        </p:txBody>
      </p:sp>
      <p:sp>
        <p:nvSpPr>
          <p:cNvPr id="16" name="Slide Number Placeholder 6"/>
          <p:cNvSpPr>
            <a:spLocks noGrp="1"/>
          </p:cNvSpPr>
          <p:nvPr>
            <p:ph type="sldNum" sz="quarter" idx="10"/>
          </p:nvPr>
        </p:nvSpPr>
        <p:spPr>
          <a:xfrm>
            <a:off x="1371600" y="312738"/>
            <a:ext cx="457200" cy="441325"/>
          </a:xfrm>
        </p:spPr>
        <p:txBody>
          <a:bodyPr/>
          <a:lstStyle>
            <a:lvl1pPr>
              <a:defRPr/>
            </a:lvl1pPr>
          </a:lstStyle>
          <a:p>
            <a:fld id="{389EF297-460D-C846-955A-5D05A1391FB9}" type="slidenum">
              <a:rPr lang="en-US"/>
              <a:pPr/>
              <a:t>‹#›</a:t>
            </a:fld>
            <a:endParaRPr lang="en-US"/>
          </a:p>
        </p:txBody>
      </p:sp>
      <p:sp>
        <p:nvSpPr>
          <p:cNvPr id="17" name="Date Placeholder 4"/>
          <p:cNvSpPr>
            <a:spLocks noGrp="1"/>
          </p:cNvSpPr>
          <p:nvPr>
            <p:ph type="dt" sz="half" idx="11"/>
          </p:nvPr>
        </p:nvSpPr>
        <p:spPr>
          <a:xfrm>
            <a:off x="5788025" y="6405563"/>
            <a:ext cx="3044825" cy="365125"/>
          </a:xfrm>
        </p:spPr>
        <p:txBody>
          <a:bodyPr/>
          <a:lstStyle>
            <a:lvl1pPr>
              <a:defRPr/>
            </a:lvl1pPr>
          </a:lstStyle>
          <a:p>
            <a:r>
              <a:rPr lang="en-US" smtClean="0"/>
              <a:t>02-08-16</a:t>
            </a:r>
            <a:endParaRPr lang="en-US"/>
          </a:p>
        </p:txBody>
      </p:sp>
      <p:sp>
        <p:nvSpPr>
          <p:cNvPr id="18" name="Footer Placeholder 5"/>
          <p:cNvSpPr>
            <a:spLocks noGrp="1"/>
          </p:cNvSpPr>
          <p:nvPr>
            <p:ph type="ftr" sz="quarter" idx="12"/>
          </p:nvPr>
        </p:nvSpPr>
        <p:spPr>
          <a:xfrm>
            <a:off x="301625" y="6410325"/>
            <a:ext cx="3584575" cy="366713"/>
          </a:xfrm>
        </p:spPr>
        <p:txBody>
          <a:bodyPr/>
          <a:lstStyle>
            <a:lvl1pPr>
              <a:defRPr/>
            </a:lvl1p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6" name="Rectangle 15"/>
          <p:cNvSpPr>
            <a:spLocks noChangeArrowheads="1"/>
          </p:cNvSpPr>
          <p:nvPr/>
        </p:nvSpPr>
        <p:spPr bwMode="white">
          <a:xfrm>
            <a:off x="0" y="0"/>
            <a:ext cx="9144000" cy="1393825"/>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9" name="Rectangle 8"/>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4" name="Date Placeholder 13"/>
          <p:cNvSpPr>
            <a:spLocks noGrp="1"/>
          </p:cNvSpPr>
          <p:nvPr>
            <p:ph type="dt" sz="half" idx="2"/>
          </p:nvPr>
        </p:nvSpPr>
        <p:spPr>
          <a:xfrm>
            <a:off x="5791200" y="6405563"/>
            <a:ext cx="3044825" cy="365125"/>
          </a:xfrm>
          <a:prstGeom prst="rect">
            <a:avLst/>
          </a:prstGeom>
        </p:spPr>
        <p:txBody>
          <a:bodyPr vert="horz" wrap="square" lIns="91440" tIns="45720" rIns="91440" bIns="45720" numCol="1" anchor="t" anchorCtr="0" compatLnSpc="1">
            <a:prstTxWarp prst="textNoShape">
              <a:avLst/>
            </a:prstTxWarp>
          </a:bodyPr>
          <a:lstStyle>
            <a:lvl1pPr algn="r">
              <a:defRPr sz="1400">
                <a:solidFill>
                  <a:srgbClr val="FFFFFF"/>
                </a:solidFill>
              </a:defRPr>
            </a:lvl1pPr>
          </a:lstStyle>
          <a:p>
            <a:r>
              <a:rPr lang="en-US" smtClean="0"/>
              <a:t>02-08-16</a:t>
            </a:r>
            <a:endParaRPr lang="en-US" dirty="0"/>
          </a:p>
        </p:txBody>
      </p:sp>
      <p:sp>
        <p:nvSpPr>
          <p:cNvPr id="3" name="Footer Placeholder 2"/>
          <p:cNvSpPr>
            <a:spLocks noGrp="1"/>
          </p:cNvSpPr>
          <p:nvPr>
            <p:ph type="ftr" sz="quarter" idx="3"/>
          </p:nvPr>
        </p:nvSpPr>
        <p:spPr>
          <a:xfrm>
            <a:off x="304800" y="6410325"/>
            <a:ext cx="3581400" cy="366713"/>
          </a:xfrm>
          <a:prstGeom prst="rect">
            <a:avLst/>
          </a:prstGeom>
        </p:spPr>
        <p:txBody>
          <a:bodyPr vert="horz" wrap="square" lIns="91440" tIns="45720" rIns="91440" bIns="45720" numCol="1" anchor="t" anchorCtr="0" compatLnSpc="1">
            <a:prstTxWarp prst="textNoShape">
              <a:avLst/>
            </a:prstTxWarp>
          </a:bodyPr>
          <a:lstStyle>
            <a:lvl1pPr>
              <a:defRPr sz="1200">
                <a:solidFill>
                  <a:srgbClr val="FFFFFF"/>
                </a:solidFill>
              </a:defRPr>
            </a:lvl1pPr>
          </a:lstStyle>
          <a:p>
            <a:endParaRPr lang="en-US"/>
          </a:p>
        </p:txBody>
      </p:sp>
      <p:sp>
        <p:nvSpPr>
          <p:cNvPr id="8" name="Rectangle 7"/>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0" name="Straight Connector 9"/>
          <p:cNvSpPr>
            <a:spLocks noChangeShapeType="1"/>
          </p:cNvSpPr>
          <p:nvPr/>
        </p:nvSpPr>
        <p:spPr bwMode="auto">
          <a:xfrm>
            <a:off x="152400" y="1276350"/>
            <a:ext cx="8832850"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sz="1800"/>
          </a:p>
        </p:txBody>
      </p:sp>
      <p:sp>
        <p:nvSpPr>
          <p:cNvPr id="12" name="Oval 11"/>
          <p:cNvSpPr/>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rstTxWarp prst="textNoShape">
              <a:avLst/>
            </a:prstTxWarp>
          </a:bodyPr>
          <a:lstStyle/>
          <a:p>
            <a:pPr algn="ctr"/>
            <a:endParaRPr lang="en-US" sz="1800">
              <a:solidFill>
                <a:srgbClr val="FFFFFF"/>
              </a:solidFill>
              <a:ea typeface="ＭＳ Ｐゴシック" pitchFamily="-65" charset="-128"/>
              <a:cs typeface="ＭＳ Ｐゴシック" pitchFamily="-65" charset="-128"/>
            </a:endParaRPr>
          </a:p>
        </p:txBody>
      </p:sp>
      <p:sp>
        <p:nvSpPr>
          <p:cNvPr id="15" name="Oval 14"/>
          <p:cNvSpPr/>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prstTxWarp prst="textNoShape">
              <a:avLst/>
            </a:prstTxWarp>
          </a:bodyPr>
          <a:lstStyle/>
          <a:p>
            <a:pPr algn="ctr"/>
            <a:endParaRPr lang="en-US" sz="1800">
              <a:solidFill>
                <a:srgbClr val="FFFFFF"/>
              </a:solidFill>
              <a:ea typeface="ＭＳ Ｐゴシック" pitchFamily="-65" charset="-128"/>
              <a:cs typeface="ＭＳ Ｐゴシック" pitchFamily="-65" charset="-128"/>
            </a:endParaRPr>
          </a:p>
        </p:txBody>
      </p:sp>
      <p:sp>
        <p:nvSpPr>
          <p:cNvPr id="23" name="Slide Number Placeholder 22"/>
          <p:cNvSpPr>
            <a:spLocks noGrp="1"/>
          </p:cNvSpPr>
          <p:nvPr>
            <p:ph type="sldNum" sz="quarter" idx="4"/>
          </p:nvPr>
        </p:nvSpPr>
        <p:spPr>
          <a:xfrm>
            <a:off x="4343400" y="1039813"/>
            <a:ext cx="457200" cy="441325"/>
          </a:xfrm>
          <a:prstGeom prst="rect">
            <a:avLst/>
          </a:prstGeom>
        </p:spPr>
        <p:txBody>
          <a:bodyPr vert="horz" wrap="square" lIns="45720" tIns="45720" rIns="45720" bIns="45720" numCol="1" anchor="ctr" anchorCtr="0" compatLnSpc="1">
            <a:prstTxWarp prst="textNoShape">
              <a:avLst/>
            </a:prstTxWarp>
            <a:normAutofit/>
          </a:bodyPr>
          <a:lstStyle>
            <a:lvl1pPr algn="ctr">
              <a:defRPr sz="1600">
                <a:solidFill>
                  <a:srgbClr val="7B9899"/>
                </a:solidFill>
              </a:defRPr>
            </a:lvl1pPr>
          </a:lstStyle>
          <a:p>
            <a:fld id="{30152510-7D0A-9F46-9B61-85F3F0F2DE09}" type="slidenum">
              <a:rPr lang="en-US"/>
              <a:pPr/>
              <a:t>‹#›</a:t>
            </a:fld>
            <a:endParaRPr lang="en-US"/>
          </a:p>
        </p:txBody>
      </p:sp>
      <p:sp>
        <p:nvSpPr>
          <p:cNvPr id="1038" name="Title Placeholder 21"/>
          <p:cNvSpPr>
            <a:spLocks noGrp="1"/>
          </p:cNvSpPr>
          <p:nvPr>
            <p:ph type="title"/>
          </p:nvPr>
        </p:nvSpPr>
        <p:spPr bwMode="auto">
          <a:xfrm>
            <a:off x="301625" y="228600"/>
            <a:ext cx="8534400" cy="758825"/>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1039" name="Text Placeholder 12"/>
          <p:cNvSpPr>
            <a:spLocks noGrp="1"/>
          </p:cNvSpPr>
          <p:nvPr>
            <p:ph type="body" idx="1"/>
          </p:nvPr>
        </p:nvSpPr>
        <p:spPr bwMode="auto">
          <a:xfrm>
            <a:off x="301625" y="1524000"/>
            <a:ext cx="8534400" cy="45989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p:txStyles>
    <p:titleStyle>
      <a:lvl1pPr algn="ctr" rtl="0" eaLnBrk="0" fontAlgn="base" hangingPunct="0">
        <a:spcBef>
          <a:spcPct val="0"/>
        </a:spcBef>
        <a:spcAft>
          <a:spcPct val="0"/>
        </a:spcAft>
        <a:defRPr sz="3300" kern="1200">
          <a:solidFill>
            <a:srgbClr val="7B9899"/>
          </a:solidFill>
          <a:latin typeface="+mj-lt"/>
          <a:ea typeface="ＭＳ Ｐゴシック" pitchFamily="-65" charset="-128"/>
          <a:cs typeface="ＭＳ Ｐゴシック" pitchFamily="-65" charset="-128"/>
        </a:defRPr>
      </a:lvl1pPr>
      <a:lvl2pPr algn="ctr" rtl="0" eaLnBrk="0" fontAlgn="base" hangingPunct="0">
        <a:spcBef>
          <a:spcPct val="0"/>
        </a:spcBef>
        <a:spcAft>
          <a:spcPct val="0"/>
        </a:spcAft>
        <a:defRPr sz="3300">
          <a:solidFill>
            <a:srgbClr val="7B9899"/>
          </a:solidFill>
          <a:latin typeface="Georgia" pitchFamily="-65" charset="0"/>
          <a:ea typeface="ＭＳ Ｐゴシック" pitchFamily="-65" charset="-128"/>
          <a:cs typeface="ＭＳ Ｐゴシック" pitchFamily="-65" charset="-128"/>
        </a:defRPr>
      </a:lvl2pPr>
      <a:lvl3pPr algn="ctr" rtl="0" eaLnBrk="0" fontAlgn="base" hangingPunct="0">
        <a:spcBef>
          <a:spcPct val="0"/>
        </a:spcBef>
        <a:spcAft>
          <a:spcPct val="0"/>
        </a:spcAft>
        <a:defRPr sz="3300">
          <a:solidFill>
            <a:srgbClr val="7B9899"/>
          </a:solidFill>
          <a:latin typeface="Georgia" pitchFamily="-65" charset="0"/>
          <a:ea typeface="ＭＳ Ｐゴシック" pitchFamily="-65" charset="-128"/>
          <a:cs typeface="ＭＳ Ｐゴシック" pitchFamily="-65" charset="-128"/>
        </a:defRPr>
      </a:lvl3pPr>
      <a:lvl4pPr algn="ctr" rtl="0" eaLnBrk="0" fontAlgn="base" hangingPunct="0">
        <a:spcBef>
          <a:spcPct val="0"/>
        </a:spcBef>
        <a:spcAft>
          <a:spcPct val="0"/>
        </a:spcAft>
        <a:defRPr sz="3300">
          <a:solidFill>
            <a:srgbClr val="7B9899"/>
          </a:solidFill>
          <a:latin typeface="Georgia" pitchFamily="-65" charset="0"/>
          <a:ea typeface="ＭＳ Ｐゴシック" pitchFamily="-65" charset="-128"/>
          <a:cs typeface="ＭＳ Ｐゴシック" pitchFamily="-65" charset="-128"/>
        </a:defRPr>
      </a:lvl4pPr>
      <a:lvl5pPr algn="ctr" rtl="0" eaLnBrk="0" fontAlgn="base" hangingPunct="0">
        <a:spcBef>
          <a:spcPct val="0"/>
        </a:spcBef>
        <a:spcAft>
          <a:spcPct val="0"/>
        </a:spcAft>
        <a:defRPr sz="3300">
          <a:solidFill>
            <a:srgbClr val="7B9899"/>
          </a:solidFill>
          <a:latin typeface="Georgia" pitchFamily="-65" charset="0"/>
          <a:ea typeface="ＭＳ Ｐゴシック" pitchFamily="-65" charset="-128"/>
          <a:cs typeface="ＭＳ Ｐゴシック" pitchFamily="-65" charset="-128"/>
        </a:defRPr>
      </a:lvl5pPr>
      <a:lvl6pPr marL="457200" algn="ctr" rtl="0" fontAlgn="base">
        <a:spcBef>
          <a:spcPct val="0"/>
        </a:spcBef>
        <a:spcAft>
          <a:spcPct val="0"/>
        </a:spcAft>
        <a:defRPr sz="3300">
          <a:solidFill>
            <a:srgbClr val="7B9899"/>
          </a:solidFill>
          <a:latin typeface="Georgia" pitchFamily="-65" charset="0"/>
          <a:ea typeface="ＭＳ Ｐゴシック" pitchFamily="-65" charset="-128"/>
          <a:cs typeface="ＭＳ Ｐゴシック" pitchFamily="-65" charset="-128"/>
        </a:defRPr>
      </a:lvl6pPr>
      <a:lvl7pPr marL="914400" algn="ctr" rtl="0" fontAlgn="base">
        <a:spcBef>
          <a:spcPct val="0"/>
        </a:spcBef>
        <a:spcAft>
          <a:spcPct val="0"/>
        </a:spcAft>
        <a:defRPr sz="3300">
          <a:solidFill>
            <a:srgbClr val="7B9899"/>
          </a:solidFill>
          <a:latin typeface="Georgia" pitchFamily="-65" charset="0"/>
          <a:ea typeface="ＭＳ Ｐゴシック" pitchFamily="-65" charset="-128"/>
          <a:cs typeface="ＭＳ Ｐゴシック" pitchFamily="-65" charset="-128"/>
        </a:defRPr>
      </a:lvl7pPr>
      <a:lvl8pPr marL="1371600" algn="ctr" rtl="0" fontAlgn="base">
        <a:spcBef>
          <a:spcPct val="0"/>
        </a:spcBef>
        <a:spcAft>
          <a:spcPct val="0"/>
        </a:spcAft>
        <a:defRPr sz="3300">
          <a:solidFill>
            <a:srgbClr val="7B9899"/>
          </a:solidFill>
          <a:latin typeface="Georgia" pitchFamily="-65" charset="0"/>
          <a:ea typeface="ＭＳ Ｐゴシック" pitchFamily="-65" charset="-128"/>
          <a:cs typeface="ＭＳ Ｐゴシック" pitchFamily="-65" charset="-128"/>
        </a:defRPr>
      </a:lvl8pPr>
      <a:lvl9pPr marL="1828800" algn="ctr" rtl="0" fontAlgn="base">
        <a:spcBef>
          <a:spcPct val="0"/>
        </a:spcBef>
        <a:spcAft>
          <a:spcPct val="0"/>
        </a:spcAft>
        <a:defRPr sz="3300">
          <a:solidFill>
            <a:srgbClr val="7B9899"/>
          </a:solidFill>
          <a:latin typeface="Georgia" pitchFamily="-65" charset="0"/>
          <a:ea typeface="ＭＳ Ｐゴシック" pitchFamily="-65" charset="-128"/>
          <a:cs typeface="ＭＳ Ｐゴシック" pitchFamily="-65" charset="-128"/>
        </a:defRPr>
      </a:lvl9pPr>
    </p:titleStyle>
    <p:bodyStyle>
      <a:lvl1pPr marL="273050" indent="-273050" algn="l" rtl="0" eaLnBrk="0" fontAlgn="base" hangingPunct="0">
        <a:spcBef>
          <a:spcPct val="20000"/>
        </a:spcBef>
        <a:spcAft>
          <a:spcPct val="0"/>
        </a:spcAft>
        <a:buClr>
          <a:schemeClr val="accent1"/>
        </a:buClr>
        <a:buSzPct val="85000"/>
        <a:buFont typeface="Wingdings 2" pitchFamily="-65" charset="2"/>
        <a:buChar char=""/>
        <a:defRPr sz="2700" kern="1200">
          <a:solidFill>
            <a:schemeClr val="tx1"/>
          </a:solidFill>
          <a:latin typeface="+mn-lt"/>
          <a:ea typeface="ＭＳ Ｐゴシック" pitchFamily="-65" charset="-128"/>
          <a:cs typeface="ＭＳ Ｐゴシック" pitchFamily="-65" charset="-128"/>
        </a:defRPr>
      </a:lvl1pPr>
      <a:lvl2pPr marL="547688" indent="-273050" algn="l" rtl="0" eaLnBrk="0" fontAlgn="base" hangingPunct="0">
        <a:spcBef>
          <a:spcPct val="20000"/>
        </a:spcBef>
        <a:spcAft>
          <a:spcPct val="0"/>
        </a:spcAft>
        <a:buClr>
          <a:schemeClr val="accent2"/>
        </a:buClr>
        <a:buSzPct val="70000"/>
        <a:buFont typeface="Wingdings" pitchFamily="-65" charset="2"/>
        <a:buChar char=""/>
        <a:defRPr sz="2200" kern="1200">
          <a:solidFill>
            <a:schemeClr val="tx2"/>
          </a:solidFill>
          <a:latin typeface="+mn-lt"/>
          <a:ea typeface="ＭＳ Ｐゴシック" pitchFamily="-65" charset="-128"/>
          <a:cs typeface="+mn-cs"/>
        </a:defRPr>
      </a:lvl2pPr>
      <a:lvl3pPr marL="822325" indent="-228600" algn="l" rtl="0" eaLnBrk="0" fontAlgn="base" hangingPunct="0">
        <a:spcBef>
          <a:spcPct val="20000"/>
        </a:spcBef>
        <a:spcAft>
          <a:spcPct val="0"/>
        </a:spcAft>
        <a:buClr>
          <a:srgbClr val="8CADAE"/>
        </a:buClr>
        <a:buSzPct val="75000"/>
        <a:buFont typeface="Wingdings 2" pitchFamily="-65" charset="2"/>
        <a:buChar char=""/>
        <a:defRPr sz="2000" kern="1200">
          <a:solidFill>
            <a:schemeClr val="tx1"/>
          </a:solidFill>
          <a:latin typeface="+mn-lt"/>
          <a:ea typeface="ＭＳ Ｐゴシック" pitchFamily="-65" charset="-128"/>
          <a:cs typeface="+mn-cs"/>
        </a:defRPr>
      </a:lvl3pPr>
      <a:lvl4pPr marL="1096963" indent="-228600" algn="l" rtl="0" eaLnBrk="0" fontAlgn="base" hangingPunct="0">
        <a:spcBef>
          <a:spcPct val="20000"/>
        </a:spcBef>
        <a:spcAft>
          <a:spcPct val="0"/>
        </a:spcAft>
        <a:buClr>
          <a:srgbClr val="8C7B70"/>
        </a:buClr>
        <a:buSzPct val="70000"/>
        <a:buFont typeface="Wingdings" pitchFamily="-65" charset="2"/>
        <a:buChar char=""/>
        <a:defRPr sz="2000" kern="1200">
          <a:solidFill>
            <a:schemeClr val="tx2"/>
          </a:solidFill>
          <a:latin typeface="+mn-lt"/>
          <a:ea typeface="ＭＳ Ｐゴシック" pitchFamily="-65" charset="-128"/>
          <a:cs typeface="+mn-cs"/>
        </a:defRPr>
      </a:lvl4pPr>
      <a:lvl5pPr marL="1371600" indent="-228600" algn="l" rtl="0" eaLnBrk="0" fontAlgn="base" hangingPunct="0">
        <a:spcBef>
          <a:spcPct val="20000"/>
        </a:spcBef>
        <a:spcAft>
          <a:spcPct val="0"/>
        </a:spcAft>
        <a:buClr>
          <a:srgbClr val="8FB08C"/>
        </a:buClr>
        <a:buChar char="•"/>
        <a:defRPr sz="2000" kern="1200">
          <a:solidFill>
            <a:schemeClr val="tx1"/>
          </a:solidFill>
          <a:latin typeface="+mn-lt"/>
          <a:ea typeface="ＭＳ Ｐゴシック" pitchFamily="-65" charset="-128"/>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crossref.org/CrossRefAnimation.html"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hyperlink" Target="http://www.crossref.org/guestquery/"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http://www.bls.gov/ooh/Education-Training-and-Library/Librarians.htm" TargetMode="External"/><Relationship Id="rId2" Type="http://schemas.openxmlformats.org/officeDocument/2006/relationships/hyperlink" Target="http://www.library.cornell.edu/preservation/tutorial/contents.html" TargetMode="External"/><Relationship Id="rId1" Type="http://schemas.openxmlformats.org/officeDocument/2006/relationships/slideLayout" Target="../slideLayouts/slideLayout2.xml"/><Relationship Id="rId4" Type="http://schemas.openxmlformats.org/officeDocument/2006/relationships/hyperlink" Target="http://www.loc.gov/pictures/collection/tgm/"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blog.apastyle.org/apastyle/2014/11/how-to-cite-multiple-pages-from-the-same-website.html" TargetMode="External"/><Relationship Id="rId2" Type="http://schemas.openxmlformats.org/officeDocument/2006/relationships/hyperlink" Target="http://www.ala.org/educationcareers/careers/librarycareerssite/typesoflibraries"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tif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libguides.gwumc.edu/c.php?g=27779&amp;p=170351" TargetMode="External"/><Relationship Id="rId2" Type="http://schemas.openxmlformats.org/officeDocument/2006/relationships/hyperlink" Target="https://www.flickr.com/photos/timetrax/376152628"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owl.english.purdue.edu/media/pdf/20090212013008_560.pdf" TargetMode="External"/><Relationship Id="rId2" Type="http://schemas.openxmlformats.org/officeDocument/2006/relationships/hyperlink" Target="http://owl.english.purdue.edu/owl/resource/560/18/"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indiana.edu/~wts/pamphlets.shtml"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http://libguides.gwumc.edu/c.php?g=27779&amp;p=170351" TargetMode="External"/><Relationship Id="rId2" Type="http://schemas.openxmlformats.org/officeDocument/2006/relationships/hyperlink" Target="http://owl.english.purdue.edu/owl/resource/560/01/" TargetMode="External"/><Relationship Id="rId1" Type="http://schemas.openxmlformats.org/officeDocument/2006/relationships/slideLayout" Target="../slideLayouts/slideLayout2.xml"/><Relationship Id="rId6" Type="http://schemas.openxmlformats.org/officeDocument/2006/relationships/hyperlink" Target="http://www.indiana.edu/~wts/pamphlets/plagiarism.shtml" TargetMode="External"/><Relationship Id="rId5" Type="http://schemas.openxmlformats.org/officeDocument/2006/relationships/hyperlink" Target="http://sdst.libguides.com/content.php?pid=192765&amp;sid=2598362" TargetMode="External"/><Relationship Id="rId4" Type="http://schemas.openxmlformats.org/officeDocument/2006/relationships/hyperlink" Target="http://www.landmark.edu/Library/citation_guides/apa.cfm" TargetMode="External"/></Relationships>
</file>

<file path=ppt/slides/_rels/slide34.xml.rels><?xml version="1.0" encoding="UTF-8" standalone="yes"?>
<Relationships xmlns="http://schemas.openxmlformats.org/package/2006/relationships"><Relationship Id="rId3" Type="http://schemas.openxmlformats.org/officeDocument/2006/relationships/hyperlink" Target="http://owl.english.purdue.edu/owl/resource/664/01/" TargetMode="External"/><Relationship Id="rId2" Type="http://schemas.openxmlformats.org/officeDocument/2006/relationships/hyperlink" Target="http://www.apastyle.org/learn/faqs/index.aspx" TargetMode="External"/><Relationship Id="rId1" Type="http://schemas.openxmlformats.org/officeDocument/2006/relationships/slideLayout" Target="../slideLayouts/slideLayout2.xml"/><Relationship Id="rId5" Type="http://schemas.openxmlformats.org/officeDocument/2006/relationships/hyperlink" Target="http://blog.apastyle.org/" TargetMode="External"/><Relationship Id="rId4" Type="http://schemas.openxmlformats.org/officeDocument/2006/relationships/hyperlink" Target="http://guides.library.ualberta.ca/apa-citation-style" TargetMode="External"/></Relationships>
</file>

<file path=ppt/slides/_rels/slide35.xml.rels><?xml version="1.0" encoding="UTF-8" standalone="yes"?>
<Relationships xmlns="http://schemas.openxmlformats.org/package/2006/relationships"><Relationship Id="rId2" Type="http://schemas.openxmlformats.org/officeDocument/2006/relationships/hyperlink" Target="http://creativecommons.org/licenses/by-nc-sa/3.0/" TargetMode="Externa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hyperlink" Target="mailto:ping.li@qc.cuny.edu" TargetMode="External"/><Relationship Id="rId7"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hyperlink" Target="http://creativecommons.org/licenses/by-nc-sa/3.0/" TargetMode="External"/><Relationship Id="rId5" Type="http://schemas.openxmlformats.org/officeDocument/2006/relationships/image" Target="../media/image4.png"/><Relationship Id="rId4" Type="http://schemas.openxmlformats.org/officeDocument/2006/relationships/hyperlink" Target="mailto:claudia.perry@qc.cuny.edu" TargetMode="External"/></Relationships>
</file>

<file path=ppt/slides/_rels/slide4.xml.rels><?xml version="1.0" encoding="UTF-8" standalone="yes"?>
<Relationships xmlns="http://schemas.openxmlformats.org/package/2006/relationships"><Relationship Id="rId2" Type="http://schemas.openxmlformats.org/officeDocument/2006/relationships/hyperlink" Target="http://sdst.libguides.com/content.php?pid=192765&amp;sid=2598362"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www.landmark.edu/Library/citation_guides/apa.cfm#image"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firstmonday.org/htbin/cgiwrap/bin/ojs/index.php/fm/article/view/955/876"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57200" y="3700463"/>
            <a:ext cx="8305800" cy="1328737"/>
          </a:xfrm>
        </p:spPr>
        <p:txBody>
          <a:bodyPr>
            <a:normAutofit/>
          </a:bodyPr>
          <a:lstStyle/>
          <a:p>
            <a:pPr eaLnBrk="1" hangingPunct="1"/>
            <a:r>
              <a:rPr lang="en-US" cap="none" dirty="0"/>
              <a:t>DR. CLAUDIA A. PERRY AND DR. PING LI</a:t>
            </a:r>
          </a:p>
          <a:p>
            <a:pPr eaLnBrk="1" hangingPunct="1"/>
            <a:r>
              <a:rPr lang="en-US" cap="none" dirty="0"/>
              <a:t>GSLIS CURRICULUM SPACE</a:t>
            </a:r>
          </a:p>
          <a:p>
            <a:pPr eaLnBrk="1" hangingPunct="1"/>
            <a:r>
              <a:rPr lang="en-US" cap="none" dirty="0"/>
              <a:t>QUEENS COLLEGE, CITY UNIVERSITY OF NEW YORK</a:t>
            </a:r>
            <a:endParaRPr lang="en-US" cap="none" dirty="0" smtClean="0"/>
          </a:p>
          <a:p>
            <a:pPr eaLnBrk="1" hangingPunct="1"/>
            <a:r>
              <a:rPr lang="en-US" cap="none" dirty="0" smtClean="0"/>
              <a:t>September 1, 2016</a:t>
            </a:r>
            <a:endParaRPr lang="en-US" cap="none" dirty="0"/>
          </a:p>
        </p:txBody>
      </p:sp>
      <p:sp>
        <p:nvSpPr>
          <p:cNvPr id="13315" name="Date Placeholder 14"/>
          <p:cNvSpPr>
            <a:spLocks noGrp="1"/>
          </p:cNvSpPr>
          <p:nvPr>
            <p:ph type="dt" sz="quarter" idx="10"/>
          </p:nvPr>
        </p:nvSpPr>
        <p:spPr bwMode="auto">
          <a:noFill/>
          <a:ln>
            <a:miter lim="800000"/>
            <a:headEnd/>
            <a:tailEnd/>
          </a:ln>
        </p:spPr>
        <p:txBody>
          <a:bodyPr/>
          <a:lstStyle/>
          <a:p>
            <a:r>
              <a:rPr lang="en-US" dirty="0" smtClean="0"/>
              <a:t>09-01-16</a:t>
            </a:r>
            <a:endParaRPr lang="en-US" dirty="0"/>
          </a:p>
        </p:txBody>
      </p:sp>
      <p:sp>
        <p:nvSpPr>
          <p:cNvPr id="13316" name="Footer Placeholder 3"/>
          <p:cNvSpPr>
            <a:spLocks noGrp="1"/>
          </p:cNvSpPr>
          <p:nvPr>
            <p:ph type="ftr" sz="quarter" idx="11"/>
          </p:nvPr>
        </p:nvSpPr>
        <p:spPr bwMode="auto">
          <a:noFill/>
          <a:ln>
            <a:miter lim="800000"/>
            <a:headEnd/>
            <a:tailEnd/>
          </a:ln>
        </p:spPr>
        <p:txBody>
          <a:bodyPr/>
          <a:lstStyle/>
          <a:p>
            <a:endParaRPr lang="en-US"/>
          </a:p>
        </p:txBody>
      </p:sp>
      <p:sp>
        <p:nvSpPr>
          <p:cNvPr id="13317" name="Title 1"/>
          <p:cNvSpPr>
            <a:spLocks noGrp="1"/>
          </p:cNvSpPr>
          <p:nvPr>
            <p:ph type="ctrTitle"/>
          </p:nvPr>
        </p:nvSpPr>
        <p:spPr/>
        <p:txBody>
          <a:bodyPr/>
          <a:lstStyle/>
          <a:p>
            <a:pPr eaLnBrk="1" hangingPunct="1"/>
            <a:r>
              <a:rPr lang="en-US" dirty="0"/>
              <a:t>Introduction to APA Style, </a:t>
            </a:r>
            <a:br>
              <a:rPr lang="en-US" dirty="0"/>
            </a:br>
            <a:r>
              <a:rPr lang="en-US" dirty="0"/>
              <a:t>6</a:t>
            </a:r>
            <a:r>
              <a:rPr lang="en-US" baseline="30000" dirty="0"/>
              <a:t>th</a:t>
            </a:r>
            <a:r>
              <a:rPr lang="en-US" dirty="0"/>
              <a:t> ed.</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2"/>
          <p:cNvSpPr>
            <a:spLocks noGrp="1"/>
          </p:cNvSpPr>
          <p:nvPr>
            <p:ph type="title"/>
          </p:nvPr>
        </p:nvSpPr>
        <p:spPr/>
        <p:txBody>
          <a:bodyPr/>
          <a:lstStyle/>
          <a:p>
            <a:pPr eaLnBrk="1" hangingPunct="1"/>
            <a:r>
              <a:rPr lang="en-US" dirty="0">
                <a:solidFill>
                  <a:srgbClr val="7B9899"/>
                </a:solidFill>
              </a:rPr>
              <a:t>CrossRef.org</a:t>
            </a:r>
          </a:p>
        </p:txBody>
      </p:sp>
      <p:sp>
        <p:nvSpPr>
          <p:cNvPr id="24579" name="Date Placeholder 23"/>
          <p:cNvSpPr>
            <a:spLocks noGrp="1"/>
          </p:cNvSpPr>
          <p:nvPr>
            <p:ph type="dt" sz="quarter" idx="10"/>
          </p:nvPr>
        </p:nvSpPr>
        <p:spPr bwMode="auto">
          <a:noFill/>
          <a:ln>
            <a:miter lim="800000"/>
            <a:headEnd/>
            <a:tailEnd/>
          </a:ln>
        </p:spPr>
        <p:txBody>
          <a:bodyPr/>
          <a:lstStyle/>
          <a:p>
            <a:r>
              <a:rPr lang="en-US" dirty="0" smtClean="0"/>
              <a:t>09-01-16</a:t>
            </a:r>
            <a:endParaRPr lang="en-US" dirty="0"/>
          </a:p>
        </p:txBody>
      </p:sp>
      <p:sp>
        <p:nvSpPr>
          <p:cNvPr id="24580" name="Footer Placeholder 3"/>
          <p:cNvSpPr>
            <a:spLocks noGrp="1"/>
          </p:cNvSpPr>
          <p:nvPr>
            <p:ph type="ftr" sz="quarter" idx="11"/>
          </p:nvPr>
        </p:nvSpPr>
        <p:spPr bwMode="auto">
          <a:noFill/>
          <a:ln>
            <a:miter lim="800000"/>
            <a:headEnd/>
            <a:tailEnd/>
          </a:ln>
        </p:spPr>
        <p:txBody>
          <a:bodyPr/>
          <a:lstStyle/>
          <a:p>
            <a:endParaRPr lang="en-US"/>
          </a:p>
        </p:txBody>
      </p:sp>
      <p:sp>
        <p:nvSpPr>
          <p:cNvPr id="24581" name="Content Placeholder 1"/>
          <p:cNvSpPr>
            <a:spLocks noGrp="1"/>
          </p:cNvSpPr>
          <p:nvPr>
            <p:ph sz="quarter" idx="1"/>
          </p:nvPr>
        </p:nvSpPr>
        <p:spPr>
          <a:xfrm>
            <a:off x="301625" y="1527175"/>
            <a:ext cx="8504238" cy="4572000"/>
          </a:xfrm>
        </p:spPr>
        <p:txBody>
          <a:bodyPr/>
          <a:lstStyle/>
          <a:p>
            <a:pPr eaLnBrk="1" hangingPunct="1">
              <a:buFont typeface="Wingdings 2" pitchFamily="-65" charset="2"/>
              <a:buNone/>
            </a:pPr>
            <a:r>
              <a:rPr lang="en-US" dirty="0" err="1" smtClean="0"/>
              <a:t>CrossRef</a:t>
            </a:r>
            <a:r>
              <a:rPr lang="en-US" dirty="0" smtClean="0"/>
              <a:t> </a:t>
            </a:r>
            <a:r>
              <a:rPr lang="en-US" dirty="0"/>
              <a:t>is an independent membership association, founded and directed by publishers. </a:t>
            </a:r>
            <a:r>
              <a:rPr lang="en-US" dirty="0" err="1"/>
              <a:t>CrossRef’s</a:t>
            </a:r>
            <a:r>
              <a:rPr lang="en-US" dirty="0"/>
              <a:t> mandate is to connect users to primary research content, by enabling publishers to work collectively. </a:t>
            </a:r>
            <a:r>
              <a:rPr lang="en-US" dirty="0" err="1"/>
              <a:t>CrossRef</a:t>
            </a:r>
            <a:r>
              <a:rPr lang="en-US" dirty="0"/>
              <a:t> is also the official DOI® link registration agency for scholarly and professional publications. Our citation-linking network today covers tens of millions of articles and other content items from thousands of scholarly and professional publishers</a:t>
            </a:r>
            <a:r>
              <a:rPr lang="en-US" dirty="0" smtClean="0"/>
              <a:t>. </a:t>
            </a:r>
            <a:r>
              <a:rPr lang="en-US" dirty="0"/>
              <a:t>(CrossRef.org,</a:t>
            </a:r>
            <a:r>
              <a:rPr lang="en-US" dirty="0" smtClean="0"/>
              <a:t> Want </a:t>
            </a:r>
            <a:r>
              <a:rPr lang="en-US" dirty="0"/>
              <a:t>to Look Up a DOI</a:t>
            </a:r>
            <a:r>
              <a:rPr lang="en-US" dirty="0" smtClean="0"/>
              <a:t>? section, </a:t>
            </a:r>
            <a:r>
              <a:rPr lang="en-US" dirty="0" err="1"/>
              <a:t>para</a:t>
            </a:r>
            <a:r>
              <a:rPr lang="en-US" dirty="0"/>
              <a:t>. 1)</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2"/>
          <p:cNvSpPr>
            <a:spLocks noGrp="1"/>
          </p:cNvSpPr>
          <p:nvPr>
            <p:ph type="title"/>
          </p:nvPr>
        </p:nvSpPr>
        <p:spPr/>
        <p:txBody>
          <a:bodyPr/>
          <a:lstStyle/>
          <a:p>
            <a:pPr eaLnBrk="1" hangingPunct="1"/>
            <a:r>
              <a:rPr lang="en-US" dirty="0">
                <a:solidFill>
                  <a:srgbClr val="7B9899"/>
                </a:solidFill>
              </a:rPr>
              <a:t>Finding DOIs with </a:t>
            </a:r>
            <a:r>
              <a:rPr lang="en-US" dirty="0" err="1">
                <a:solidFill>
                  <a:srgbClr val="7B9899"/>
                </a:solidFill>
              </a:rPr>
              <a:t>Crossref</a:t>
            </a:r>
            <a:endParaRPr lang="en-US" dirty="0">
              <a:solidFill>
                <a:srgbClr val="7B9899"/>
              </a:solidFill>
            </a:endParaRPr>
          </a:p>
        </p:txBody>
      </p:sp>
      <p:sp>
        <p:nvSpPr>
          <p:cNvPr id="25603" name="Date Placeholder 23"/>
          <p:cNvSpPr>
            <a:spLocks noGrp="1"/>
          </p:cNvSpPr>
          <p:nvPr>
            <p:ph type="dt" sz="quarter" idx="10"/>
          </p:nvPr>
        </p:nvSpPr>
        <p:spPr bwMode="auto">
          <a:noFill/>
          <a:ln>
            <a:miter lim="800000"/>
            <a:headEnd/>
            <a:tailEnd/>
          </a:ln>
        </p:spPr>
        <p:txBody>
          <a:bodyPr/>
          <a:lstStyle/>
          <a:p>
            <a:r>
              <a:rPr lang="en-US" dirty="0" smtClean="0"/>
              <a:t>09-01-16</a:t>
            </a:r>
            <a:endParaRPr lang="en-US" dirty="0"/>
          </a:p>
        </p:txBody>
      </p:sp>
      <p:sp>
        <p:nvSpPr>
          <p:cNvPr id="25604" name="Footer Placeholder 3"/>
          <p:cNvSpPr>
            <a:spLocks noGrp="1"/>
          </p:cNvSpPr>
          <p:nvPr>
            <p:ph type="ftr" sz="quarter" idx="11"/>
          </p:nvPr>
        </p:nvSpPr>
        <p:spPr bwMode="auto">
          <a:noFill/>
          <a:ln>
            <a:miter lim="800000"/>
            <a:headEnd/>
            <a:tailEnd/>
          </a:ln>
        </p:spPr>
        <p:txBody>
          <a:bodyPr/>
          <a:lstStyle/>
          <a:p>
            <a:endParaRPr lang="en-US"/>
          </a:p>
        </p:txBody>
      </p:sp>
      <p:sp>
        <p:nvSpPr>
          <p:cNvPr id="25605" name="Content Placeholder 1"/>
          <p:cNvSpPr>
            <a:spLocks noGrp="1"/>
          </p:cNvSpPr>
          <p:nvPr>
            <p:ph sz="quarter" idx="1"/>
          </p:nvPr>
        </p:nvSpPr>
        <p:spPr>
          <a:xfrm>
            <a:off x="301625" y="1527175"/>
            <a:ext cx="8504238" cy="4572000"/>
          </a:xfrm>
        </p:spPr>
        <p:txBody>
          <a:bodyPr/>
          <a:lstStyle/>
          <a:p>
            <a:pPr eaLnBrk="1" hangingPunct="1"/>
            <a:r>
              <a:rPr lang="en-US" dirty="0"/>
              <a:t>Check out the animated introduction at:  </a:t>
            </a:r>
            <a:r>
              <a:rPr lang="en-US" dirty="0">
                <a:hlinkClick r:id="rId3"/>
              </a:rPr>
              <a:t>http://www.crossref.org/CrossRefAnimation.html</a:t>
            </a:r>
            <a:endParaRPr lang="en-US" dirty="0"/>
          </a:p>
          <a:p>
            <a:pPr eaLnBrk="1" hangingPunct="1"/>
            <a:r>
              <a:rPr lang="en-US" dirty="0" smtClean="0"/>
              <a:t>You can access this system’s guest query interface </a:t>
            </a:r>
            <a:r>
              <a:rPr lang="en-US" dirty="0"/>
              <a:t>at </a:t>
            </a:r>
            <a:r>
              <a:rPr lang="en-US" dirty="0" smtClean="0">
                <a:hlinkClick r:id="rId4"/>
              </a:rPr>
              <a:t>http://www.crossref.org/guestquery/</a:t>
            </a:r>
            <a:r>
              <a:rPr lang="en-US" dirty="0" smtClean="0"/>
              <a:t> for </a:t>
            </a:r>
            <a:r>
              <a:rPr lang="en-US" dirty="0"/>
              <a:t>a free DOI lookup </a:t>
            </a:r>
          </a:p>
          <a:p>
            <a:pPr eaLnBrk="1" hangingPunct="1"/>
            <a:r>
              <a:rPr lang="en-US" dirty="0"/>
              <a:t>Consider browsing for your journal title to save on typing in article information for journals not participating in the DOI </a:t>
            </a:r>
            <a:r>
              <a:rPr lang="en-US" dirty="0" smtClean="0"/>
              <a:t>initiative</a:t>
            </a:r>
          </a:p>
          <a:p>
            <a:pPr eaLnBrk="1" hangingPunct="1"/>
            <a:r>
              <a:rPr lang="en-US" dirty="0" smtClean="0"/>
              <a:t>Easiest approach is to find the DOI on the article title page when you access the journal</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2"/>
          <p:cNvSpPr>
            <a:spLocks noGrp="1"/>
          </p:cNvSpPr>
          <p:nvPr>
            <p:ph type="title"/>
          </p:nvPr>
        </p:nvSpPr>
        <p:spPr/>
        <p:txBody>
          <a:bodyPr/>
          <a:lstStyle/>
          <a:p>
            <a:pPr eaLnBrk="1" hangingPunct="1"/>
            <a:r>
              <a:rPr lang="en-US" dirty="0">
                <a:solidFill>
                  <a:srgbClr val="7B9899"/>
                </a:solidFill>
              </a:rPr>
              <a:t>Web sources</a:t>
            </a:r>
          </a:p>
        </p:txBody>
      </p:sp>
      <p:sp>
        <p:nvSpPr>
          <p:cNvPr id="26627" name="Date Placeholder 23"/>
          <p:cNvSpPr>
            <a:spLocks noGrp="1"/>
          </p:cNvSpPr>
          <p:nvPr>
            <p:ph type="dt" sz="quarter" idx="10"/>
          </p:nvPr>
        </p:nvSpPr>
        <p:spPr bwMode="auto">
          <a:noFill/>
          <a:ln>
            <a:miter lim="800000"/>
            <a:headEnd/>
            <a:tailEnd/>
          </a:ln>
        </p:spPr>
        <p:txBody>
          <a:bodyPr/>
          <a:lstStyle/>
          <a:p>
            <a:r>
              <a:rPr lang="en-US" dirty="0" smtClean="0"/>
              <a:t>09-01-16</a:t>
            </a:r>
            <a:endParaRPr lang="en-US" dirty="0"/>
          </a:p>
        </p:txBody>
      </p:sp>
      <p:sp>
        <p:nvSpPr>
          <p:cNvPr id="26628" name="Footer Placeholder 3"/>
          <p:cNvSpPr>
            <a:spLocks noGrp="1"/>
          </p:cNvSpPr>
          <p:nvPr>
            <p:ph type="ftr" sz="quarter" idx="11"/>
          </p:nvPr>
        </p:nvSpPr>
        <p:spPr bwMode="auto">
          <a:noFill/>
          <a:ln>
            <a:miter lim="800000"/>
            <a:headEnd/>
            <a:tailEnd/>
          </a:ln>
        </p:spPr>
        <p:txBody>
          <a:bodyPr/>
          <a:lstStyle/>
          <a:p>
            <a:endParaRPr lang="en-US"/>
          </a:p>
        </p:txBody>
      </p:sp>
      <p:sp>
        <p:nvSpPr>
          <p:cNvPr id="26629" name="Content Placeholder 1"/>
          <p:cNvSpPr>
            <a:spLocks noGrp="1"/>
          </p:cNvSpPr>
          <p:nvPr>
            <p:ph sz="quarter" idx="1"/>
          </p:nvPr>
        </p:nvSpPr>
        <p:spPr>
          <a:xfrm>
            <a:off x="301625" y="1527175"/>
            <a:ext cx="8504238" cy="4572000"/>
          </a:xfrm>
        </p:spPr>
        <p:txBody>
          <a:bodyPr/>
          <a:lstStyle/>
          <a:p>
            <a:pPr marL="273050" lvl="1" eaLnBrk="1" hangingPunct="1">
              <a:lnSpc>
                <a:spcPct val="90000"/>
              </a:lnSpc>
              <a:spcBef>
                <a:spcPts val="600"/>
              </a:spcBef>
              <a:buClr>
                <a:schemeClr val="accent1"/>
              </a:buClr>
              <a:buSzPct val="80000"/>
              <a:buFont typeface="Wingdings 2" pitchFamily="-65" charset="2"/>
              <a:buChar char=""/>
            </a:pPr>
            <a:r>
              <a:rPr lang="en-US" dirty="0"/>
              <a:t>Non-periodical Web </a:t>
            </a:r>
            <a:r>
              <a:rPr lang="en-US" dirty="0" smtClean="0"/>
              <a:t>document:</a:t>
            </a:r>
          </a:p>
          <a:p>
            <a:pPr marL="914400" indent="-639763" eaLnBrk="1" hangingPunct="1">
              <a:lnSpc>
                <a:spcPct val="90000"/>
              </a:lnSpc>
              <a:spcBef>
                <a:spcPts val="600"/>
              </a:spcBef>
              <a:buFont typeface="Wingdings 2" pitchFamily="-65" charset="2"/>
              <a:buNone/>
            </a:pPr>
            <a:r>
              <a:rPr lang="en-US" sz="2000" dirty="0"/>
              <a:t>Cornell University Library/Research Department.  (©2002-2003).           </a:t>
            </a:r>
            <a:r>
              <a:rPr lang="en-US" sz="2000" i="1" dirty="0"/>
              <a:t>Moving theory into practice: Digital imaging tutorial.</a:t>
            </a:r>
            <a:r>
              <a:rPr lang="en-US" sz="2000" dirty="0"/>
              <a:t>  Retrieved from </a:t>
            </a:r>
            <a:r>
              <a:rPr lang="en-US" sz="2000" u="sng" dirty="0">
                <a:hlinkClick r:id="rId2"/>
              </a:rPr>
              <a:t>http://www.library.cornell.edu/preservation/tutorial/</a:t>
            </a:r>
          </a:p>
          <a:p>
            <a:pPr marL="914400" indent="-639763" eaLnBrk="1" hangingPunct="1">
              <a:lnSpc>
                <a:spcPct val="90000"/>
              </a:lnSpc>
              <a:spcBef>
                <a:spcPts val="600"/>
              </a:spcBef>
              <a:buFont typeface="Wingdings 2" pitchFamily="-65" charset="2"/>
              <a:buNone/>
            </a:pPr>
            <a:r>
              <a:rPr lang="en-US" sz="2000" dirty="0"/>
              <a:t>           </a:t>
            </a:r>
            <a:r>
              <a:rPr lang="en-US" sz="2000" u="sng" dirty="0">
                <a:hlinkClick r:id="rId2"/>
              </a:rPr>
              <a:t>contents.html </a:t>
            </a:r>
            <a:endParaRPr lang="en-US" sz="2000" dirty="0"/>
          </a:p>
          <a:p>
            <a:pPr marL="273050" lvl="1" eaLnBrk="1" hangingPunct="1">
              <a:lnSpc>
                <a:spcPct val="90000"/>
              </a:lnSpc>
              <a:spcBef>
                <a:spcPts val="600"/>
              </a:spcBef>
              <a:buClr>
                <a:schemeClr val="accent1"/>
              </a:buClr>
              <a:buSzPct val="80000"/>
              <a:buFont typeface="Wingdings 2" pitchFamily="-65" charset="2"/>
              <a:buChar char=""/>
            </a:pPr>
            <a:r>
              <a:rPr lang="en-US" dirty="0"/>
              <a:t>Chapter/section of a Web </a:t>
            </a:r>
            <a:r>
              <a:rPr lang="en-US" dirty="0" smtClean="0"/>
              <a:t>document:</a:t>
            </a:r>
          </a:p>
          <a:p>
            <a:pPr marL="914400" lvl="3" indent="-639763" eaLnBrk="1" hangingPunct="1">
              <a:lnSpc>
                <a:spcPct val="90000"/>
              </a:lnSpc>
              <a:spcBef>
                <a:spcPts val="600"/>
              </a:spcBef>
              <a:buClr>
                <a:schemeClr val="accent2"/>
              </a:buClr>
              <a:buFont typeface="Wingdings 2" pitchFamily="-65" charset="2"/>
              <a:buNone/>
            </a:pPr>
            <a:r>
              <a:rPr lang="en-US" dirty="0">
                <a:solidFill>
                  <a:schemeClr val="tx1"/>
                </a:solidFill>
              </a:rPr>
              <a:t>Bureau of Labor </a:t>
            </a:r>
            <a:r>
              <a:rPr lang="en-US" dirty="0" smtClean="0">
                <a:solidFill>
                  <a:schemeClr val="tx1"/>
                </a:solidFill>
              </a:rPr>
              <a:t>Statistics, </a:t>
            </a:r>
            <a:r>
              <a:rPr lang="en-US" dirty="0">
                <a:solidFill>
                  <a:schemeClr val="tx1"/>
                </a:solidFill>
              </a:rPr>
              <a:t>U.S. Department of Labor. (</a:t>
            </a:r>
            <a:r>
              <a:rPr lang="en-US" dirty="0" smtClean="0">
                <a:solidFill>
                  <a:schemeClr val="tx1"/>
                </a:solidFill>
              </a:rPr>
              <a:t>2015, December 17 ). </a:t>
            </a:r>
            <a:r>
              <a:rPr lang="en-US" dirty="0">
                <a:solidFill>
                  <a:schemeClr val="tx1"/>
                </a:solidFill>
              </a:rPr>
              <a:t>Librarians. In </a:t>
            </a:r>
            <a:r>
              <a:rPr lang="en-US" i="1" dirty="0">
                <a:solidFill>
                  <a:schemeClr val="tx1"/>
                </a:solidFill>
              </a:rPr>
              <a:t>Occupational outlook handbook, </a:t>
            </a:r>
            <a:r>
              <a:rPr lang="en-US" i="1" dirty="0" smtClean="0">
                <a:solidFill>
                  <a:schemeClr val="tx1"/>
                </a:solidFill>
              </a:rPr>
              <a:t>2016-2017 </a:t>
            </a:r>
            <a:r>
              <a:rPr lang="en-US" i="1" dirty="0">
                <a:solidFill>
                  <a:schemeClr val="tx1"/>
                </a:solidFill>
              </a:rPr>
              <a:t>edition</a:t>
            </a:r>
            <a:r>
              <a:rPr lang="en-US" dirty="0">
                <a:solidFill>
                  <a:schemeClr val="tx1"/>
                </a:solidFill>
              </a:rPr>
              <a:t>. Retrieved from </a:t>
            </a:r>
            <a:r>
              <a:rPr lang="en-US" u="sng" dirty="0">
                <a:solidFill>
                  <a:schemeClr val="tx1"/>
                </a:solidFill>
                <a:hlinkClick r:id="rId3"/>
              </a:rPr>
              <a:t>http://www.bls.gov/ooh/Education-Training-and-Library/Librarians.htm</a:t>
            </a:r>
            <a:r>
              <a:rPr lang="en-US" u="sng" dirty="0">
                <a:solidFill>
                  <a:schemeClr val="tx1"/>
                </a:solidFill>
              </a:rPr>
              <a:t> </a:t>
            </a:r>
            <a:endParaRPr lang="en-US" u="sng" dirty="0" smtClean="0">
              <a:solidFill>
                <a:schemeClr val="tx1"/>
              </a:solidFill>
            </a:endParaRPr>
          </a:p>
          <a:p>
            <a:pPr marL="273050" lvl="1" eaLnBrk="1" hangingPunct="1">
              <a:lnSpc>
                <a:spcPct val="90000"/>
              </a:lnSpc>
              <a:spcBef>
                <a:spcPts val="600"/>
              </a:spcBef>
              <a:buClr>
                <a:schemeClr val="accent1"/>
              </a:buClr>
              <a:buSzPct val="80000"/>
              <a:buFont typeface="Wingdings 2" pitchFamily="-65" charset="2"/>
              <a:buChar char=""/>
            </a:pPr>
            <a:r>
              <a:rPr lang="en-US" dirty="0"/>
              <a:t>No date </a:t>
            </a:r>
            <a:r>
              <a:rPr lang="en-US" dirty="0" smtClean="0"/>
              <a:t>available:</a:t>
            </a:r>
          </a:p>
          <a:p>
            <a:pPr marL="914400" lvl="3" indent="-639763" eaLnBrk="1" hangingPunct="1">
              <a:lnSpc>
                <a:spcPct val="90000"/>
              </a:lnSpc>
              <a:spcBef>
                <a:spcPts val="600"/>
              </a:spcBef>
              <a:buClr>
                <a:schemeClr val="accent2"/>
              </a:buClr>
              <a:buFont typeface="Wingdings 2" pitchFamily="-65" charset="2"/>
              <a:buNone/>
            </a:pPr>
            <a:r>
              <a:rPr lang="en-US" dirty="0">
                <a:solidFill>
                  <a:schemeClr val="tx1"/>
                </a:solidFill>
              </a:rPr>
              <a:t>Library of Congress. (</a:t>
            </a:r>
            <a:r>
              <a:rPr lang="en-US" dirty="0" err="1">
                <a:solidFill>
                  <a:schemeClr val="tx1"/>
                </a:solidFill>
              </a:rPr>
              <a:t>n.d.</a:t>
            </a:r>
            <a:r>
              <a:rPr lang="en-US" dirty="0">
                <a:solidFill>
                  <a:schemeClr val="tx1"/>
                </a:solidFill>
              </a:rPr>
              <a:t>). </a:t>
            </a:r>
            <a:r>
              <a:rPr lang="en-US" i="1" dirty="0">
                <a:solidFill>
                  <a:schemeClr val="tx1"/>
                </a:solidFill>
              </a:rPr>
              <a:t>Thesaurus for graphic materials.</a:t>
            </a:r>
            <a:r>
              <a:rPr lang="en-US" dirty="0">
                <a:solidFill>
                  <a:schemeClr val="tx1"/>
                </a:solidFill>
              </a:rPr>
              <a:t>  Retrieved</a:t>
            </a:r>
            <a:r>
              <a:rPr lang="en-US" dirty="0" smtClean="0">
                <a:solidFill>
                  <a:schemeClr val="tx1"/>
                </a:solidFill>
              </a:rPr>
              <a:t> August 30, 2016, </a:t>
            </a:r>
            <a:r>
              <a:rPr lang="en-US" dirty="0">
                <a:solidFill>
                  <a:schemeClr val="tx1"/>
                </a:solidFill>
              </a:rPr>
              <a:t>from </a:t>
            </a:r>
            <a:r>
              <a:rPr lang="en-US" u="sng" dirty="0">
                <a:solidFill>
                  <a:schemeClr val="tx1"/>
                </a:solidFill>
                <a:hlinkClick r:id="rId4"/>
              </a:rPr>
              <a:t>http://www.loc.gov/pictures/collection/tgm/</a:t>
            </a:r>
            <a:endParaRPr lang="en-US" u="sng" dirty="0">
              <a:solidFill>
                <a:schemeClr val="tx1"/>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Chapter in an Edited Book</a:t>
            </a:r>
            <a:endParaRPr lang="en-US" dirty="0"/>
          </a:p>
        </p:txBody>
      </p:sp>
      <p:sp>
        <p:nvSpPr>
          <p:cNvPr id="3" name="Content Placeholder 2"/>
          <p:cNvSpPr>
            <a:spLocks noGrp="1"/>
          </p:cNvSpPr>
          <p:nvPr>
            <p:ph sz="quarter" idx="1"/>
          </p:nvPr>
        </p:nvSpPr>
        <p:spPr/>
        <p:txBody>
          <a:bodyPr/>
          <a:lstStyle/>
          <a:p>
            <a:pPr marL="914400" indent="-548640">
              <a:buNone/>
            </a:pPr>
            <a:r>
              <a:rPr lang="en-US" dirty="0" smtClean="0"/>
              <a:t>Fisher, K. E. &amp; Bishop, A. P.  (2015).  Information communities:  Defining the focus of information services.  In S. Hirsh  (Ed.) </a:t>
            </a:r>
            <a:r>
              <a:rPr lang="en-US" i="1" dirty="0" smtClean="0"/>
              <a:t> Information services today:  An introduction </a:t>
            </a:r>
            <a:r>
              <a:rPr lang="en-US" dirty="0" smtClean="0"/>
              <a:t>(pp. 20-26)</a:t>
            </a:r>
            <a:r>
              <a:rPr lang="en-US" i="1" dirty="0" smtClean="0"/>
              <a:t>.</a:t>
            </a:r>
            <a:r>
              <a:rPr lang="en-US" dirty="0" smtClean="0"/>
              <a:t> New York: </a:t>
            </a:r>
            <a:r>
              <a:rPr lang="en-US" dirty="0" err="1" smtClean="0"/>
              <a:t>Rowman</a:t>
            </a:r>
            <a:r>
              <a:rPr lang="en-US" dirty="0" smtClean="0"/>
              <a:t> &amp; Littlefield.  </a:t>
            </a:r>
            <a:endParaRPr lang="en-US" dirty="0"/>
          </a:p>
        </p:txBody>
      </p:sp>
      <p:sp>
        <p:nvSpPr>
          <p:cNvPr id="4" name="Date Placeholder 3"/>
          <p:cNvSpPr>
            <a:spLocks noGrp="1"/>
          </p:cNvSpPr>
          <p:nvPr>
            <p:ph type="dt" sz="half" idx="10"/>
          </p:nvPr>
        </p:nvSpPr>
        <p:spPr/>
        <p:txBody>
          <a:bodyPr/>
          <a:lstStyle/>
          <a:p>
            <a:r>
              <a:rPr lang="en-US" dirty="0" smtClean="0"/>
              <a:t>09-01-16</a:t>
            </a:r>
            <a:endParaRPr lang="en-US" dirty="0"/>
          </a:p>
        </p:txBody>
      </p:sp>
      <p:sp>
        <p:nvSpPr>
          <p:cNvPr id="5" name="Footer Placeholder 4"/>
          <p:cNvSpPr>
            <a:spLocks noGrp="1"/>
          </p:cNvSpPr>
          <p:nvPr>
            <p:ph type="ftr" sz="quarter" idx="11"/>
          </p:nvPr>
        </p:nvSpPr>
        <p:spPr/>
        <p:txBody>
          <a:bodyPr/>
          <a:lstStyle/>
          <a:p>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2"/>
          <p:cNvSpPr>
            <a:spLocks noGrp="1"/>
          </p:cNvSpPr>
          <p:nvPr>
            <p:ph type="title"/>
          </p:nvPr>
        </p:nvSpPr>
        <p:spPr/>
        <p:txBody>
          <a:bodyPr/>
          <a:lstStyle/>
          <a:p>
            <a:pPr eaLnBrk="1" hangingPunct="1"/>
            <a:r>
              <a:rPr lang="en-US" dirty="0">
                <a:solidFill>
                  <a:srgbClr val="7B9899"/>
                </a:solidFill>
              </a:rPr>
              <a:t>Web sources</a:t>
            </a:r>
          </a:p>
        </p:txBody>
      </p:sp>
      <p:sp>
        <p:nvSpPr>
          <p:cNvPr id="27651" name="Date Placeholder 23"/>
          <p:cNvSpPr>
            <a:spLocks noGrp="1"/>
          </p:cNvSpPr>
          <p:nvPr>
            <p:ph type="dt" sz="quarter" idx="10"/>
          </p:nvPr>
        </p:nvSpPr>
        <p:spPr bwMode="auto">
          <a:noFill/>
          <a:ln>
            <a:miter lim="800000"/>
            <a:headEnd/>
            <a:tailEnd/>
          </a:ln>
        </p:spPr>
        <p:txBody>
          <a:bodyPr/>
          <a:lstStyle/>
          <a:p>
            <a:r>
              <a:rPr lang="en-US" dirty="0" smtClean="0"/>
              <a:t>09-01-16</a:t>
            </a:r>
            <a:endParaRPr lang="en-US" dirty="0"/>
          </a:p>
        </p:txBody>
      </p:sp>
      <p:sp>
        <p:nvSpPr>
          <p:cNvPr id="27652" name="Footer Placeholder 3"/>
          <p:cNvSpPr>
            <a:spLocks noGrp="1"/>
          </p:cNvSpPr>
          <p:nvPr>
            <p:ph type="ftr" sz="quarter" idx="11"/>
          </p:nvPr>
        </p:nvSpPr>
        <p:spPr bwMode="auto">
          <a:noFill/>
          <a:ln>
            <a:miter lim="800000"/>
            <a:headEnd/>
            <a:tailEnd/>
          </a:ln>
        </p:spPr>
        <p:txBody>
          <a:bodyPr/>
          <a:lstStyle/>
          <a:p>
            <a:endParaRPr lang="en-US"/>
          </a:p>
        </p:txBody>
      </p:sp>
      <p:sp>
        <p:nvSpPr>
          <p:cNvPr id="27653" name="Content Placeholder 1"/>
          <p:cNvSpPr>
            <a:spLocks noGrp="1"/>
          </p:cNvSpPr>
          <p:nvPr>
            <p:ph sz="quarter" idx="1"/>
          </p:nvPr>
        </p:nvSpPr>
        <p:spPr>
          <a:xfrm>
            <a:off x="301625" y="1527175"/>
            <a:ext cx="8504238" cy="4572000"/>
          </a:xfrm>
        </p:spPr>
        <p:txBody>
          <a:bodyPr/>
          <a:lstStyle/>
          <a:p>
            <a:pPr marL="273050" lvl="1" eaLnBrk="1" hangingPunct="1">
              <a:lnSpc>
                <a:spcPct val="90000"/>
              </a:lnSpc>
              <a:spcBef>
                <a:spcPts val="600"/>
              </a:spcBef>
              <a:buClr>
                <a:schemeClr val="accent1"/>
              </a:buClr>
              <a:buSzPct val="80000"/>
              <a:buFont typeface="Wingdings 2" pitchFamily="-65" charset="2"/>
              <a:buChar char=""/>
            </a:pPr>
            <a:r>
              <a:rPr lang="en-US" sz="2000" dirty="0"/>
              <a:t>Page in a Web site not part of a larger Web </a:t>
            </a:r>
            <a:r>
              <a:rPr lang="en-US" sz="2000" dirty="0" smtClean="0"/>
              <a:t>document:</a:t>
            </a:r>
          </a:p>
          <a:p>
            <a:pPr marL="914400" lvl="3" indent="-639763" eaLnBrk="1" hangingPunct="1">
              <a:lnSpc>
                <a:spcPct val="90000"/>
              </a:lnSpc>
              <a:spcBef>
                <a:spcPts val="600"/>
              </a:spcBef>
              <a:buClr>
                <a:schemeClr val="accent2"/>
              </a:buClr>
              <a:buFont typeface="Wingdings 2" pitchFamily="-65" charset="2"/>
              <a:buNone/>
            </a:pPr>
            <a:r>
              <a:rPr lang="en-US" dirty="0" smtClean="0">
                <a:solidFill>
                  <a:schemeClr val="tx1"/>
                </a:solidFill>
              </a:rPr>
              <a:t>American </a:t>
            </a:r>
            <a:r>
              <a:rPr lang="en-US" dirty="0">
                <a:solidFill>
                  <a:schemeClr val="tx1"/>
                </a:solidFill>
              </a:rPr>
              <a:t>Library Association. </a:t>
            </a:r>
            <a:r>
              <a:rPr lang="en-US" dirty="0" smtClean="0">
                <a:solidFill>
                  <a:schemeClr val="tx1"/>
                </a:solidFill>
              </a:rPr>
              <a:t>(©1996-2016). </a:t>
            </a:r>
            <a:r>
              <a:rPr lang="en-US" dirty="0">
                <a:solidFill>
                  <a:schemeClr val="tx1"/>
                </a:solidFill>
              </a:rPr>
              <a:t>Types of libraries. Retrieved from </a:t>
            </a:r>
            <a:r>
              <a:rPr lang="en-US" u="sng" dirty="0">
                <a:hlinkClick r:id="rId2"/>
              </a:rPr>
              <a:t>http://</a:t>
            </a:r>
            <a:r>
              <a:rPr lang="en-US" u="sng" dirty="0" smtClean="0">
                <a:hlinkClick r:id="rId2"/>
              </a:rPr>
              <a:t>www.ala.org/educationcareers/careers/librarycareerssite/typesoflibraries</a:t>
            </a:r>
            <a:endParaRPr lang="en-US" u="sng" dirty="0" smtClean="0"/>
          </a:p>
          <a:p>
            <a:pPr marL="365125" lvl="1" indent="-639763" eaLnBrk="1" hangingPunct="1">
              <a:lnSpc>
                <a:spcPct val="90000"/>
              </a:lnSpc>
              <a:spcBef>
                <a:spcPts val="600"/>
              </a:spcBef>
              <a:buNone/>
            </a:pPr>
            <a:endParaRPr lang="en-US" sz="2000" dirty="0" smtClean="0"/>
          </a:p>
          <a:p>
            <a:pPr marL="365125" lvl="1" indent="-639763" eaLnBrk="1" hangingPunct="1">
              <a:lnSpc>
                <a:spcPct val="90000"/>
              </a:lnSpc>
              <a:spcBef>
                <a:spcPts val="600"/>
              </a:spcBef>
              <a:buClr>
                <a:schemeClr val="accent1"/>
              </a:buClr>
              <a:buSzPct val="100000"/>
              <a:buFont typeface="Arial"/>
              <a:buChar char="•"/>
            </a:pPr>
            <a:r>
              <a:rPr lang="en-US" sz="2000" dirty="0" err="1" smtClean="0"/>
              <a:t>Blog</a:t>
            </a:r>
            <a:r>
              <a:rPr lang="en-US" sz="2000" dirty="0" smtClean="0"/>
              <a:t> entry:</a:t>
            </a:r>
            <a:endParaRPr lang="en-US" sz="2000" u="sng" dirty="0" smtClean="0">
              <a:solidFill>
                <a:schemeClr val="tx1"/>
              </a:solidFill>
            </a:endParaRPr>
          </a:p>
          <a:p>
            <a:pPr marL="914400" lvl="3" indent="-639763" eaLnBrk="1" hangingPunct="1">
              <a:lnSpc>
                <a:spcPct val="90000"/>
              </a:lnSpc>
              <a:spcBef>
                <a:spcPts val="600"/>
              </a:spcBef>
              <a:buClr>
                <a:schemeClr val="accent2"/>
              </a:buClr>
              <a:buNone/>
            </a:pPr>
            <a:r>
              <a:rPr lang="en-US" dirty="0" smtClean="0">
                <a:solidFill>
                  <a:schemeClr val="tx1"/>
                </a:solidFill>
              </a:rPr>
              <a:t>McAdoo, T. (2014, November 20).  How to cite multiple pages 	from the same website [Web log post]. </a:t>
            </a:r>
            <a:r>
              <a:rPr lang="en-US" dirty="0">
                <a:solidFill>
                  <a:schemeClr val="tx1"/>
                </a:solidFill>
              </a:rPr>
              <a:t>Retrieved </a:t>
            </a:r>
            <a:r>
              <a:rPr lang="en-US" dirty="0" smtClean="0">
                <a:solidFill>
                  <a:schemeClr val="tx1"/>
                </a:solidFill>
              </a:rPr>
              <a:t>from </a:t>
            </a:r>
            <a:r>
              <a:rPr lang="en-US" dirty="0" smtClean="0">
                <a:solidFill>
                  <a:schemeClr val="tx1"/>
                </a:solidFill>
                <a:hlinkClick r:id="rId3"/>
              </a:rPr>
              <a:t>http://blog.apastyle.org/apastyle/2014/11/how-to-cite-multiple-pages-from-the-same-website.html</a:t>
            </a:r>
            <a:r>
              <a:rPr lang="en-US" dirty="0" smtClean="0">
                <a:solidFill>
                  <a:schemeClr val="tx1"/>
                </a:solidFill>
              </a:rPr>
              <a:t>  </a:t>
            </a:r>
          </a:p>
          <a:p>
            <a:pPr marL="914400" lvl="3" indent="-639763" eaLnBrk="1" hangingPunct="1">
              <a:lnSpc>
                <a:spcPct val="90000"/>
              </a:lnSpc>
              <a:spcBef>
                <a:spcPts val="600"/>
              </a:spcBef>
              <a:buClr>
                <a:schemeClr val="accent2"/>
              </a:buClr>
              <a:buNone/>
            </a:pPr>
            <a:endParaRPr lang="en-US" dirty="0">
              <a:solidFill>
                <a:schemeClr val="tx1"/>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Images</a:t>
            </a:r>
            <a:endParaRPr lang="en-US" dirty="0"/>
          </a:p>
        </p:txBody>
      </p:sp>
      <p:pic>
        <p:nvPicPr>
          <p:cNvPr id="6" name="Content Placeholder 5" descr="library books.tiff"/>
          <p:cNvPicPr>
            <a:picLocks noGrp="1" noChangeAspect="1"/>
          </p:cNvPicPr>
          <p:nvPr>
            <p:ph sz="quarter" idx="1"/>
          </p:nvPr>
        </p:nvPicPr>
        <p:blipFill>
          <a:blip r:embed="rId2"/>
          <a:stretch>
            <a:fillRect/>
          </a:stretch>
        </p:blipFill>
        <p:spPr>
          <a:xfrm>
            <a:off x="1152220" y="1527175"/>
            <a:ext cx="6803048" cy="4572000"/>
          </a:xfrm>
        </p:spPr>
      </p:pic>
      <p:sp>
        <p:nvSpPr>
          <p:cNvPr id="4" name="Date Placeholder 3"/>
          <p:cNvSpPr>
            <a:spLocks noGrp="1"/>
          </p:cNvSpPr>
          <p:nvPr>
            <p:ph type="dt" sz="half" idx="10"/>
          </p:nvPr>
        </p:nvSpPr>
        <p:spPr/>
        <p:txBody>
          <a:bodyPr/>
          <a:lstStyle/>
          <a:p>
            <a:r>
              <a:rPr lang="en-US" dirty="0" smtClean="0"/>
              <a:t>09-01-16</a:t>
            </a:r>
            <a:endParaRPr lang="en-US" dirty="0"/>
          </a:p>
        </p:txBody>
      </p:sp>
      <p:sp>
        <p:nvSpPr>
          <p:cNvPr id="5" name="Footer Placeholder 4"/>
          <p:cNvSpPr>
            <a:spLocks noGrp="1"/>
          </p:cNvSpPr>
          <p:nvPr>
            <p:ph type="ftr" sz="quarter" idx="11"/>
          </p:nvPr>
        </p:nvSpPr>
        <p:spPr/>
        <p:txBody>
          <a:bodyPr/>
          <a:lstStyle/>
          <a:p>
            <a:endParaRPr lang="en-US"/>
          </a:p>
        </p:txBody>
      </p:sp>
      <p:sp>
        <p:nvSpPr>
          <p:cNvPr id="7" name="TextBox 6"/>
          <p:cNvSpPr txBox="1"/>
          <p:nvPr/>
        </p:nvSpPr>
        <p:spPr>
          <a:xfrm>
            <a:off x="1295400" y="6099176"/>
            <a:ext cx="4466938" cy="369332"/>
          </a:xfrm>
          <a:prstGeom prst="rect">
            <a:avLst/>
          </a:prstGeom>
          <a:noFill/>
        </p:spPr>
        <p:txBody>
          <a:bodyPr wrap="square" rtlCol="0">
            <a:spAutoFit/>
          </a:bodyPr>
          <a:lstStyle/>
          <a:p>
            <a:r>
              <a:rPr lang="en-US" sz="1800" dirty="0" smtClean="0"/>
              <a:t>(Timetrax23,  2007, January 2).</a:t>
            </a:r>
            <a:endParaRPr lang="en-US" sz="18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Citing images</a:t>
            </a:r>
            <a:endParaRPr lang="en-US" dirty="0"/>
          </a:p>
        </p:txBody>
      </p:sp>
      <p:sp>
        <p:nvSpPr>
          <p:cNvPr id="3" name="Content Placeholder 2"/>
          <p:cNvSpPr>
            <a:spLocks noGrp="1"/>
          </p:cNvSpPr>
          <p:nvPr>
            <p:ph sz="quarter" idx="1"/>
          </p:nvPr>
        </p:nvSpPr>
        <p:spPr/>
        <p:txBody>
          <a:bodyPr/>
          <a:lstStyle/>
          <a:p>
            <a:pPr marL="914400" lvl="3" indent="-639763" algn="ctr" eaLnBrk="1" hangingPunct="1">
              <a:lnSpc>
                <a:spcPct val="90000"/>
              </a:lnSpc>
              <a:spcBef>
                <a:spcPts val="600"/>
              </a:spcBef>
              <a:buClr>
                <a:schemeClr val="accent2"/>
              </a:buClr>
              <a:buNone/>
            </a:pPr>
            <a:r>
              <a:rPr lang="en-US" dirty="0" smtClean="0">
                <a:solidFill>
                  <a:schemeClr val="tx1"/>
                </a:solidFill>
              </a:rPr>
              <a:t> References</a:t>
            </a:r>
          </a:p>
          <a:p>
            <a:pPr marL="914400" lvl="1" indent="-640080">
              <a:spcBef>
                <a:spcPts val="1128"/>
              </a:spcBef>
              <a:buNone/>
            </a:pPr>
            <a:r>
              <a:rPr lang="en-US" sz="2000" dirty="0" smtClean="0">
                <a:solidFill>
                  <a:schemeClr val="tx1"/>
                </a:solidFill>
              </a:rPr>
              <a:t>Timetrax23.  (2007, January 2).  Library books   [Online image].  Retrieved from </a:t>
            </a:r>
            <a:r>
              <a:rPr lang="en-US" sz="2000" dirty="0" smtClean="0">
                <a:hlinkClick r:id="rId2"/>
              </a:rPr>
              <a:t>https://www.flickr.com/</a:t>
            </a:r>
            <a:br>
              <a:rPr lang="en-US" sz="2000" dirty="0" smtClean="0">
                <a:hlinkClick r:id="rId2"/>
              </a:rPr>
            </a:br>
            <a:r>
              <a:rPr lang="en-US" sz="2000" dirty="0" smtClean="0">
                <a:hlinkClick r:id="rId2"/>
              </a:rPr>
              <a:t>photos/timetrax/376152628</a:t>
            </a:r>
            <a:endParaRPr lang="en-US" sz="2000" dirty="0" smtClean="0"/>
          </a:p>
          <a:p>
            <a:pPr lvl="1">
              <a:buNone/>
            </a:pPr>
            <a:endParaRPr lang="en-US" sz="2000" dirty="0" smtClean="0"/>
          </a:p>
          <a:p>
            <a:pPr lvl="1"/>
            <a:r>
              <a:rPr lang="en-US" sz="2000" dirty="0" smtClean="0">
                <a:solidFill>
                  <a:srgbClr val="000000"/>
                </a:solidFill>
              </a:rPr>
              <a:t>For more examples:</a:t>
            </a:r>
          </a:p>
          <a:p>
            <a:pPr lvl="1">
              <a:buNone/>
            </a:pPr>
            <a:endParaRPr lang="en-US" sz="2000" dirty="0" smtClean="0"/>
          </a:p>
          <a:p>
            <a:pPr marL="914400" lvl="1" indent="-640080">
              <a:buNone/>
            </a:pPr>
            <a:r>
              <a:rPr lang="en-US" sz="2000" dirty="0" err="1" smtClean="0">
                <a:solidFill>
                  <a:srgbClr val="000000"/>
                </a:solidFill>
              </a:rPr>
              <a:t>Himmelfarb</a:t>
            </a:r>
            <a:r>
              <a:rPr lang="en-US" sz="2000" dirty="0" smtClean="0">
                <a:solidFill>
                  <a:srgbClr val="000000"/>
                </a:solidFill>
              </a:rPr>
              <a:t> Health Sciences Library.  (2016, February 5). APA citation style: Electronic image.  Retrieved from </a:t>
            </a:r>
            <a:r>
              <a:rPr lang="en-US" sz="2000" dirty="0" smtClean="0">
                <a:hlinkClick r:id="rId3"/>
              </a:rPr>
              <a:t>http://libguides.gwumc.edu/c.php?g=27779&amp;p=170351</a:t>
            </a:r>
            <a:endParaRPr lang="en-US" sz="2000" dirty="0" smtClean="0"/>
          </a:p>
          <a:p>
            <a:pPr marL="914400" lvl="1" indent="-640080">
              <a:buNone/>
            </a:pPr>
            <a:endParaRPr lang="en-US" sz="2000" dirty="0" smtClean="0"/>
          </a:p>
          <a:p>
            <a:pPr marL="914400" lvl="1" indent="-640080">
              <a:buNone/>
            </a:pPr>
            <a:r>
              <a:rPr lang="en-US" sz="2000" dirty="0" smtClean="0"/>
              <a:t>Thanks to Dr. </a:t>
            </a:r>
            <a:r>
              <a:rPr lang="en-US" sz="2000" dirty="0" err="1" smtClean="0"/>
              <a:t>Keren</a:t>
            </a:r>
            <a:r>
              <a:rPr lang="en-US" sz="2000" dirty="0" smtClean="0"/>
              <a:t> Dali for suggesting inclusion of example of citing an online image.</a:t>
            </a:r>
          </a:p>
          <a:p>
            <a:pPr marL="914400" lvl="1" indent="-640080">
              <a:buNone/>
            </a:pPr>
            <a:r>
              <a:rPr lang="en-US" sz="2000" dirty="0" smtClean="0"/>
              <a:t>   </a:t>
            </a:r>
          </a:p>
          <a:p>
            <a:pPr lvl="1">
              <a:buNone/>
            </a:pPr>
            <a:r>
              <a:rPr lang="en-US" dirty="0" smtClean="0"/>
              <a:t>  </a:t>
            </a:r>
          </a:p>
        </p:txBody>
      </p:sp>
      <p:sp>
        <p:nvSpPr>
          <p:cNvPr id="4" name="Date Placeholder 3"/>
          <p:cNvSpPr>
            <a:spLocks noGrp="1"/>
          </p:cNvSpPr>
          <p:nvPr>
            <p:ph type="dt" sz="half" idx="10"/>
          </p:nvPr>
        </p:nvSpPr>
        <p:spPr/>
        <p:txBody>
          <a:bodyPr/>
          <a:lstStyle/>
          <a:p>
            <a:r>
              <a:rPr lang="en-US" dirty="0" smtClean="0"/>
              <a:t>09-01-16</a:t>
            </a:r>
            <a:endParaRPr lang="en-US" dirty="0"/>
          </a:p>
        </p:txBody>
      </p:sp>
      <p:sp>
        <p:nvSpPr>
          <p:cNvPr id="5" name="Footer Placeholder 4"/>
          <p:cNvSpPr>
            <a:spLocks noGrp="1"/>
          </p:cNvSpPr>
          <p:nvPr>
            <p:ph type="ftr" sz="quarter" idx="11"/>
          </p:nvPr>
        </p:nvSpPr>
        <p:spPr/>
        <p:txBody>
          <a:bodyPr/>
          <a:lstStyle/>
          <a:p>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2"/>
          <p:cNvSpPr>
            <a:spLocks noGrp="1"/>
          </p:cNvSpPr>
          <p:nvPr>
            <p:ph type="title"/>
          </p:nvPr>
        </p:nvSpPr>
        <p:spPr/>
        <p:txBody>
          <a:bodyPr/>
          <a:lstStyle/>
          <a:p>
            <a:pPr eaLnBrk="1" hangingPunct="1"/>
            <a:r>
              <a:rPr lang="en-US" dirty="0">
                <a:solidFill>
                  <a:srgbClr val="7B9899"/>
                </a:solidFill>
              </a:rPr>
              <a:t>In-text citations:  Paraphrasing</a:t>
            </a:r>
          </a:p>
        </p:txBody>
      </p:sp>
      <p:sp>
        <p:nvSpPr>
          <p:cNvPr id="28675" name="Date Placeholder 23"/>
          <p:cNvSpPr>
            <a:spLocks noGrp="1"/>
          </p:cNvSpPr>
          <p:nvPr>
            <p:ph type="dt" sz="quarter" idx="10"/>
          </p:nvPr>
        </p:nvSpPr>
        <p:spPr bwMode="auto">
          <a:noFill/>
          <a:ln>
            <a:miter lim="800000"/>
            <a:headEnd/>
            <a:tailEnd/>
          </a:ln>
        </p:spPr>
        <p:txBody>
          <a:bodyPr/>
          <a:lstStyle/>
          <a:p>
            <a:r>
              <a:rPr lang="en-US" dirty="0" smtClean="0"/>
              <a:t>09-01-16</a:t>
            </a:r>
            <a:endParaRPr lang="en-US" dirty="0"/>
          </a:p>
        </p:txBody>
      </p:sp>
      <p:sp>
        <p:nvSpPr>
          <p:cNvPr id="28676" name="Footer Placeholder 3"/>
          <p:cNvSpPr>
            <a:spLocks noGrp="1"/>
          </p:cNvSpPr>
          <p:nvPr>
            <p:ph type="ftr" sz="quarter" idx="11"/>
          </p:nvPr>
        </p:nvSpPr>
        <p:spPr bwMode="auto">
          <a:noFill/>
          <a:ln>
            <a:miter lim="800000"/>
            <a:headEnd/>
            <a:tailEnd/>
          </a:ln>
        </p:spPr>
        <p:txBody>
          <a:bodyPr/>
          <a:lstStyle/>
          <a:p>
            <a:endParaRPr lang="en-US"/>
          </a:p>
        </p:txBody>
      </p:sp>
      <p:sp>
        <p:nvSpPr>
          <p:cNvPr id="28677" name="Content Placeholder 1"/>
          <p:cNvSpPr>
            <a:spLocks noGrp="1"/>
          </p:cNvSpPr>
          <p:nvPr>
            <p:ph sz="quarter" idx="1"/>
          </p:nvPr>
        </p:nvSpPr>
        <p:spPr>
          <a:xfrm>
            <a:off x="301625" y="1527175"/>
            <a:ext cx="8504238" cy="4572000"/>
          </a:xfrm>
        </p:spPr>
        <p:txBody>
          <a:bodyPr/>
          <a:lstStyle/>
          <a:p>
            <a:pPr eaLnBrk="1" hangingPunct="1"/>
            <a:r>
              <a:rPr lang="en-US" sz="2400" dirty="0"/>
              <a:t>While the circulation numbers of borrowed materials have dipped, the number of people who visit the library without borrowing anything has increased (Westmoreland, 2003; see also </a:t>
            </a:r>
            <a:r>
              <a:rPr lang="en-US" sz="2400" dirty="0" err="1"/>
              <a:t>Skot</a:t>
            </a:r>
            <a:r>
              <a:rPr lang="en-US" sz="2400" dirty="0"/>
              <a:t>-Hansen, 2002). </a:t>
            </a:r>
          </a:p>
          <a:p>
            <a:pPr eaLnBrk="1" hangingPunct="1">
              <a:buFont typeface="Wingdings 2" pitchFamily="-65" charset="2"/>
              <a:buNone/>
            </a:pPr>
            <a:endParaRPr lang="en-US" sz="2400" dirty="0"/>
          </a:p>
          <a:p>
            <a:pPr eaLnBrk="1" hangingPunct="1"/>
            <a:r>
              <a:rPr lang="en-US" sz="2400" dirty="0"/>
              <a:t>Lawson (2004) describes the public library as an excellent example of a </a:t>
            </a:r>
            <a:r>
              <a:rPr lang="en-US" sz="2400" i="1" dirty="0"/>
              <a:t>third place</a:t>
            </a:r>
            <a:r>
              <a:rPr lang="en-US" sz="2400" dirty="0"/>
              <a:t>, a location distinct from the </a:t>
            </a:r>
            <a:r>
              <a:rPr lang="en-US" sz="2400" i="1" dirty="0"/>
              <a:t>first place </a:t>
            </a:r>
            <a:r>
              <a:rPr lang="en-US" sz="2400" dirty="0"/>
              <a:t>(home), and the </a:t>
            </a:r>
            <a:r>
              <a:rPr lang="en-US" sz="2400" i="1" dirty="0"/>
              <a:t>second place</a:t>
            </a:r>
            <a:r>
              <a:rPr lang="en-US" sz="2400" dirty="0"/>
              <a:t> (work/ school).</a:t>
            </a:r>
          </a:p>
          <a:p>
            <a:pPr eaLnBrk="1" hangingPunct="1">
              <a:buFont typeface="Wingdings 2" pitchFamily="-65" charset="2"/>
              <a:buNone/>
            </a:pPr>
            <a:endParaRPr lang="en-US" sz="2400" dirty="0"/>
          </a:p>
          <a:p>
            <a:pPr eaLnBrk="1" hangingPunct="1">
              <a:buFont typeface="Wingdings 2" pitchFamily="-65" charset="2"/>
              <a:buNone/>
            </a:pPr>
            <a:r>
              <a:rPr lang="en-US" sz="2400" dirty="0"/>
              <a:t>[Thanks to Alumna Deidre Hoguet for these and subsequent examples, used with </a:t>
            </a:r>
            <a:r>
              <a:rPr lang="en-US" sz="2400" dirty="0" smtClean="0"/>
              <a:t>permission.] </a:t>
            </a:r>
            <a:endParaRPr lang="en-US" sz="24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2"/>
          <p:cNvSpPr>
            <a:spLocks noGrp="1"/>
          </p:cNvSpPr>
          <p:nvPr>
            <p:ph type="title"/>
          </p:nvPr>
        </p:nvSpPr>
        <p:spPr/>
        <p:txBody>
          <a:bodyPr/>
          <a:lstStyle/>
          <a:p>
            <a:pPr eaLnBrk="1" hangingPunct="1"/>
            <a:r>
              <a:rPr lang="en-US" dirty="0">
                <a:solidFill>
                  <a:srgbClr val="7B9899"/>
                </a:solidFill>
              </a:rPr>
              <a:t>In-text citations:  Direct quotations</a:t>
            </a:r>
          </a:p>
        </p:txBody>
      </p:sp>
      <p:sp>
        <p:nvSpPr>
          <p:cNvPr id="29699" name="Date Placeholder 23"/>
          <p:cNvSpPr>
            <a:spLocks noGrp="1"/>
          </p:cNvSpPr>
          <p:nvPr>
            <p:ph type="dt" sz="quarter" idx="10"/>
          </p:nvPr>
        </p:nvSpPr>
        <p:spPr bwMode="auto">
          <a:noFill/>
          <a:ln>
            <a:miter lim="800000"/>
            <a:headEnd/>
            <a:tailEnd/>
          </a:ln>
        </p:spPr>
        <p:txBody>
          <a:bodyPr/>
          <a:lstStyle/>
          <a:p>
            <a:r>
              <a:rPr lang="en-US" dirty="0" smtClean="0"/>
              <a:t>09-01-16</a:t>
            </a:r>
            <a:endParaRPr lang="en-US" dirty="0"/>
          </a:p>
        </p:txBody>
      </p:sp>
      <p:sp>
        <p:nvSpPr>
          <p:cNvPr id="29700" name="Footer Placeholder 3"/>
          <p:cNvSpPr>
            <a:spLocks noGrp="1"/>
          </p:cNvSpPr>
          <p:nvPr>
            <p:ph type="ftr" sz="quarter" idx="11"/>
          </p:nvPr>
        </p:nvSpPr>
        <p:spPr bwMode="auto">
          <a:noFill/>
          <a:ln>
            <a:miter lim="800000"/>
            <a:headEnd/>
            <a:tailEnd/>
          </a:ln>
        </p:spPr>
        <p:txBody>
          <a:bodyPr/>
          <a:lstStyle/>
          <a:p>
            <a:endParaRPr lang="en-US"/>
          </a:p>
        </p:txBody>
      </p:sp>
      <p:sp>
        <p:nvSpPr>
          <p:cNvPr id="29701" name="Content Placeholder 1"/>
          <p:cNvSpPr>
            <a:spLocks noGrp="1"/>
          </p:cNvSpPr>
          <p:nvPr>
            <p:ph sz="quarter" idx="1"/>
          </p:nvPr>
        </p:nvSpPr>
        <p:spPr>
          <a:xfrm>
            <a:off x="301625" y="1527175"/>
            <a:ext cx="8504238" cy="4572000"/>
          </a:xfrm>
        </p:spPr>
        <p:txBody>
          <a:bodyPr/>
          <a:lstStyle/>
          <a:p>
            <a:pPr eaLnBrk="1" hangingPunct="1"/>
            <a:r>
              <a:rPr lang="en-US" sz="2400" dirty="0"/>
              <a:t>Public spaces associated with culture or learning, such as libraries, “hold a particularly strong appeal for many people, even those that do not use them frequently” (Demas &amp; Scherer, 2002, p. 65).</a:t>
            </a:r>
          </a:p>
          <a:p>
            <a:pPr eaLnBrk="1" hangingPunct="1">
              <a:buFont typeface="Wingdings 2" pitchFamily="-65" charset="2"/>
              <a:buNone/>
            </a:pPr>
            <a:endParaRPr lang="en-US" sz="2400" dirty="0"/>
          </a:p>
          <a:p>
            <a:pPr eaLnBrk="1" hangingPunct="1"/>
            <a:r>
              <a:rPr lang="en-US" sz="2400" dirty="0"/>
              <a:t>As </a:t>
            </a:r>
            <a:r>
              <a:rPr lang="en-US" sz="2400" dirty="0" err="1"/>
              <a:t>Skot</a:t>
            </a:r>
            <a:r>
              <a:rPr lang="en-US" sz="2400" dirty="0"/>
              <a:t>-Hansen (2002) points out, “when libraries increasingly function as a social space, it should be seen as a reaction to the lack of public and relaxed meeting places in post-modern society” (para. 3).</a:t>
            </a:r>
          </a:p>
          <a:p>
            <a:pPr eaLnBrk="1" hangingPunct="1">
              <a:buFont typeface="Wingdings 2" pitchFamily="-65" charset="2"/>
              <a:buNone/>
            </a:pPr>
            <a:r>
              <a:rPr lang="en-US" sz="2400" dirty="0"/>
              <a:t>[If a source is electronic, refer to section, if possible, and paragraph.]  </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2"/>
          <p:cNvSpPr>
            <a:spLocks noGrp="1"/>
          </p:cNvSpPr>
          <p:nvPr>
            <p:ph type="title"/>
          </p:nvPr>
        </p:nvSpPr>
        <p:spPr/>
        <p:txBody>
          <a:bodyPr/>
          <a:lstStyle/>
          <a:p>
            <a:pPr eaLnBrk="1" hangingPunct="1"/>
            <a:r>
              <a:rPr lang="en-US" dirty="0">
                <a:solidFill>
                  <a:srgbClr val="7B9899"/>
                </a:solidFill>
              </a:rPr>
              <a:t>In-text citations: Sources of data</a:t>
            </a:r>
          </a:p>
        </p:txBody>
      </p:sp>
      <p:sp>
        <p:nvSpPr>
          <p:cNvPr id="30723" name="Date Placeholder 23"/>
          <p:cNvSpPr>
            <a:spLocks noGrp="1"/>
          </p:cNvSpPr>
          <p:nvPr>
            <p:ph type="dt" sz="quarter" idx="10"/>
          </p:nvPr>
        </p:nvSpPr>
        <p:spPr bwMode="auto">
          <a:noFill/>
          <a:ln>
            <a:miter lim="800000"/>
            <a:headEnd/>
            <a:tailEnd/>
          </a:ln>
        </p:spPr>
        <p:txBody>
          <a:bodyPr/>
          <a:lstStyle/>
          <a:p>
            <a:r>
              <a:rPr lang="en-US" dirty="0" smtClean="0"/>
              <a:t>09-01-16</a:t>
            </a:r>
            <a:endParaRPr lang="en-US" dirty="0"/>
          </a:p>
        </p:txBody>
      </p:sp>
      <p:sp>
        <p:nvSpPr>
          <p:cNvPr id="30724" name="Footer Placeholder 3"/>
          <p:cNvSpPr>
            <a:spLocks noGrp="1"/>
          </p:cNvSpPr>
          <p:nvPr>
            <p:ph type="ftr" sz="quarter" idx="11"/>
          </p:nvPr>
        </p:nvSpPr>
        <p:spPr bwMode="auto">
          <a:noFill/>
          <a:ln>
            <a:miter lim="800000"/>
            <a:headEnd/>
            <a:tailEnd/>
          </a:ln>
        </p:spPr>
        <p:txBody>
          <a:bodyPr/>
          <a:lstStyle/>
          <a:p>
            <a:endParaRPr lang="en-US"/>
          </a:p>
        </p:txBody>
      </p:sp>
      <p:sp>
        <p:nvSpPr>
          <p:cNvPr id="30725" name="Content Placeholder 1"/>
          <p:cNvSpPr>
            <a:spLocks noGrp="1"/>
          </p:cNvSpPr>
          <p:nvPr>
            <p:ph sz="quarter" idx="1"/>
          </p:nvPr>
        </p:nvSpPr>
        <p:spPr>
          <a:xfrm>
            <a:off x="301625" y="1527175"/>
            <a:ext cx="8504238" cy="4572000"/>
          </a:xfrm>
        </p:spPr>
        <p:txBody>
          <a:bodyPr/>
          <a:lstStyle/>
          <a:p>
            <a:pPr eaLnBrk="1" hangingPunct="1"/>
            <a:r>
              <a:rPr lang="en-US" dirty="0"/>
              <a:t>Reich and Weiser (1994) note that only 20% of floor space in small libraries is devoted to shelving.</a:t>
            </a:r>
          </a:p>
          <a:p>
            <a:pPr eaLnBrk="1" hangingPunct="1"/>
            <a:r>
              <a:rPr lang="en-US" dirty="0"/>
              <a:t>The most frequently offered type of instructional program is computer or Internet training; a recent study found that 56% of all public libraries in the United States offered it (Lewis, Farris, &amp; Greene, 2002). </a:t>
            </a:r>
          </a:p>
          <a:p>
            <a:pPr eaLnBrk="1" hangingPunct="1"/>
            <a:r>
              <a:rPr lang="en-US" dirty="0">
                <a:solidFill>
                  <a:schemeClr val="accent1"/>
                </a:solidFill>
              </a:rPr>
              <a:t>Note:  While not strictly necessary, citing page numbers when citing data or paraphrasing can be very helpful to the reader.</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2"/>
          <p:cNvSpPr>
            <a:spLocks noGrp="1"/>
          </p:cNvSpPr>
          <p:nvPr>
            <p:ph type="title"/>
          </p:nvPr>
        </p:nvSpPr>
        <p:spPr/>
        <p:txBody>
          <a:bodyPr/>
          <a:lstStyle/>
          <a:p>
            <a:pPr eaLnBrk="1" hangingPunct="1"/>
            <a:r>
              <a:rPr lang="en-US" dirty="0">
                <a:solidFill>
                  <a:srgbClr val="7B9899"/>
                </a:solidFill>
              </a:rPr>
              <a:t>Why do we need style guides?</a:t>
            </a:r>
          </a:p>
        </p:txBody>
      </p:sp>
      <p:sp>
        <p:nvSpPr>
          <p:cNvPr id="14339" name="Date Placeholder 23"/>
          <p:cNvSpPr>
            <a:spLocks noGrp="1"/>
          </p:cNvSpPr>
          <p:nvPr>
            <p:ph type="dt" sz="quarter" idx="10"/>
          </p:nvPr>
        </p:nvSpPr>
        <p:spPr bwMode="auto">
          <a:noFill/>
          <a:ln>
            <a:miter lim="800000"/>
            <a:headEnd/>
            <a:tailEnd/>
          </a:ln>
        </p:spPr>
        <p:txBody>
          <a:bodyPr/>
          <a:lstStyle/>
          <a:p>
            <a:r>
              <a:rPr lang="en-US" dirty="0" smtClean="0"/>
              <a:t>09-01-16</a:t>
            </a:r>
            <a:endParaRPr lang="en-US" dirty="0"/>
          </a:p>
        </p:txBody>
      </p:sp>
      <p:sp>
        <p:nvSpPr>
          <p:cNvPr id="14340" name="Footer Placeholder 3"/>
          <p:cNvSpPr>
            <a:spLocks noGrp="1"/>
          </p:cNvSpPr>
          <p:nvPr>
            <p:ph type="ftr" sz="quarter" idx="11"/>
          </p:nvPr>
        </p:nvSpPr>
        <p:spPr bwMode="auto">
          <a:noFill/>
          <a:ln>
            <a:miter lim="800000"/>
            <a:headEnd/>
            <a:tailEnd/>
          </a:ln>
        </p:spPr>
        <p:txBody>
          <a:bodyPr/>
          <a:lstStyle/>
          <a:p>
            <a:endParaRPr lang="en-US"/>
          </a:p>
        </p:txBody>
      </p:sp>
      <p:sp>
        <p:nvSpPr>
          <p:cNvPr id="14341" name="Content Placeholder 1"/>
          <p:cNvSpPr>
            <a:spLocks noGrp="1"/>
          </p:cNvSpPr>
          <p:nvPr>
            <p:ph sz="quarter" idx="1"/>
          </p:nvPr>
        </p:nvSpPr>
        <p:spPr>
          <a:xfrm>
            <a:off x="301625" y="1527175"/>
            <a:ext cx="8504238" cy="4572000"/>
          </a:xfrm>
        </p:spPr>
        <p:txBody>
          <a:bodyPr/>
          <a:lstStyle/>
          <a:p>
            <a:pPr eaLnBrk="1" hangingPunct="1"/>
            <a:r>
              <a:rPr lang="en-US" dirty="0"/>
              <a:t>Consistent, accepted standards for structuring research papers and handling reference citations</a:t>
            </a:r>
          </a:p>
          <a:p>
            <a:pPr eaLnBrk="1" hangingPunct="1"/>
            <a:r>
              <a:rPr lang="en-US" dirty="0"/>
              <a:t>Proper, accepted way to acknowledge sources of information mentioned in your paper, presentation or annotated bibliography</a:t>
            </a:r>
          </a:p>
          <a:p>
            <a:pPr lvl="1" eaLnBrk="1" hangingPunct="1"/>
            <a:r>
              <a:rPr lang="en-US" dirty="0"/>
              <a:t>Direct quotations</a:t>
            </a:r>
          </a:p>
          <a:p>
            <a:pPr lvl="1" eaLnBrk="1" hangingPunct="1"/>
            <a:r>
              <a:rPr lang="en-US" dirty="0"/>
              <a:t>Close paraphrases</a:t>
            </a:r>
          </a:p>
          <a:p>
            <a:pPr lvl="1" eaLnBrk="1" hangingPunct="1"/>
            <a:r>
              <a:rPr lang="en-US" dirty="0"/>
              <a:t>Citation of sources of data</a:t>
            </a:r>
          </a:p>
          <a:p>
            <a:pPr eaLnBrk="1" hangingPunct="1"/>
            <a:r>
              <a:rPr lang="en-US" dirty="0"/>
              <a:t>Of key importance for avoiding appearance of plagiarism!</a:t>
            </a:r>
          </a:p>
          <a:p>
            <a:pPr eaLnBrk="1" hangingPunct="1"/>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2"/>
          <p:cNvSpPr>
            <a:spLocks noGrp="1"/>
          </p:cNvSpPr>
          <p:nvPr>
            <p:ph type="title"/>
          </p:nvPr>
        </p:nvSpPr>
        <p:spPr/>
        <p:txBody>
          <a:bodyPr/>
          <a:lstStyle/>
          <a:p>
            <a:pPr eaLnBrk="1" hangingPunct="1"/>
            <a:r>
              <a:rPr lang="en-US" dirty="0">
                <a:solidFill>
                  <a:srgbClr val="7B9899"/>
                </a:solidFill>
              </a:rPr>
              <a:t>In-text citations: Personal communication</a:t>
            </a:r>
          </a:p>
        </p:txBody>
      </p:sp>
      <p:sp>
        <p:nvSpPr>
          <p:cNvPr id="31747" name="Date Placeholder 23"/>
          <p:cNvSpPr>
            <a:spLocks noGrp="1"/>
          </p:cNvSpPr>
          <p:nvPr>
            <p:ph type="dt" sz="quarter" idx="10"/>
          </p:nvPr>
        </p:nvSpPr>
        <p:spPr bwMode="auto">
          <a:noFill/>
          <a:ln>
            <a:miter lim="800000"/>
            <a:headEnd/>
            <a:tailEnd/>
          </a:ln>
        </p:spPr>
        <p:txBody>
          <a:bodyPr/>
          <a:lstStyle/>
          <a:p>
            <a:r>
              <a:rPr lang="en-US" dirty="0" smtClean="0"/>
              <a:t>09-01-16</a:t>
            </a:r>
            <a:endParaRPr lang="en-US" dirty="0"/>
          </a:p>
        </p:txBody>
      </p:sp>
      <p:sp>
        <p:nvSpPr>
          <p:cNvPr id="31748" name="Footer Placeholder 3"/>
          <p:cNvSpPr>
            <a:spLocks noGrp="1"/>
          </p:cNvSpPr>
          <p:nvPr>
            <p:ph type="ftr" sz="quarter" idx="11"/>
          </p:nvPr>
        </p:nvSpPr>
        <p:spPr bwMode="auto">
          <a:noFill/>
          <a:ln>
            <a:miter lim="800000"/>
            <a:headEnd/>
            <a:tailEnd/>
          </a:ln>
        </p:spPr>
        <p:txBody>
          <a:bodyPr/>
          <a:lstStyle/>
          <a:p>
            <a:endParaRPr lang="en-US"/>
          </a:p>
        </p:txBody>
      </p:sp>
      <p:sp>
        <p:nvSpPr>
          <p:cNvPr id="31749" name="Content Placeholder 1"/>
          <p:cNvSpPr>
            <a:spLocks noGrp="1"/>
          </p:cNvSpPr>
          <p:nvPr>
            <p:ph sz="quarter" idx="1"/>
          </p:nvPr>
        </p:nvSpPr>
        <p:spPr>
          <a:xfrm>
            <a:off x="301625" y="1527175"/>
            <a:ext cx="8504238" cy="4572000"/>
          </a:xfrm>
        </p:spPr>
        <p:txBody>
          <a:bodyPr/>
          <a:lstStyle/>
          <a:p>
            <a:pPr eaLnBrk="1" hangingPunct="1"/>
            <a:r>
              <a:rPr lang="en-US" dirty="0"/>
              <a:t>When citing interviews, letters, e-mails, etc., include the communicator’s name, the fact that it was a personal communication, and the date of the communication. Do</a:t>
            </a:r>
            <a:r>
              <a:rPr lang="en-US" dirty="0" smtClean="0"/>
              <a:t> NOT </a:t>
            </a:r>
            <a:r>
              <a:rPr lang="en-US" dirty="0"/>
              <a:t>include personal communication in the reference list:</a:t>
            </a:r>
          </a:p>
          <a:p>
            <a:pPr lvl="1" eaLnBrk="1" hangingPunct="1"/>
            <a:r>
              <a:rPr lang="en-US" dirty="0"/>
              <a:t>A. P. Smith also claimed that many of her students had difficulties with APA style (personal communication, November 3, 2002). (Purdue OWL, 2011, APA PPT Slide Presentation, slide 29)</a:t>
            </a:r>
          </a:p>
          <a:p>
            <a:pPr lvl="1" eaLnBrk="1" hangingPunct="1"/>
            <a:r>
              <a:rPr lang="en-US" dirty="0">
                <a:solidFill>
                  <a:srgbClr val="D16349"/>
                </a:solidFill>
              </a:rPr>
              <a:t>But, it CAN be useful to include copies of emails or other written communication as Appendices to your paper</a:t>
            </a:r>
          </a:p>
          <a:p>
            <a:pPr lvl="1" eaLnBrk="1" hangingPunct="1">
              <a:buFont typeface="Wingdings 2" pitchFamily="-65" charset="2"/>
              <a:buNone/>
            </a:pPr>
            <a:endParaRPr lang="en-US" dirty="0"/>
          </a:p>
          <a:p>
            <a:pPr eaLnBrk="1" hangingPunct="1"/>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2"/>
          <p:cNvSpPr>
            <a:spLocks noGrp="1"/>
          </p:cNvSpPr>
          <p:nvPr>
            <p:ph type="title"/>
          </p:nvPr>
        </p:nvSpPr>
        <p:spPr/>
        <p:txBody>
          <a:bodyPr/>
          <a:lstStyle/>
          <a:p>
            <a:pPr eaLnBrk="1" hangingPunct="1"/>
            <a:r>
              <a:rPr lang="en-US" dirty="0">
                <a:solidFill>
                  <a:srgbClr val="7B9899"/>
                </a:solidFill>
              </a:rPr>
              <a:t>In-text citations: Multiple authors</a:t>
            </a:r>
          </a:p>
        </p:txBody>
      </p:sp>
      <p:sp>
        <p:nvSpPr>
          <p:cNvPr id="32771" name="Date Placeholder 23"/>
          <p:cNvSpPr>
            <a:spLocks noGrp="1"/>
          </p:cNvSpPr>
          <p:nvPr>
            <p:ph type="dt" sz="quarter" idx="10"/>
          </p:nvPr>
        </p:nvSpPr>
        <p:spPr bwMode="auto">
          <a:noFill/>
          <a:ln>
            <a:miter lim="800000"/>
            <a:headEnd/>
            <a:tailEnd/>
          </a:ln>
        </p:spPr>
        <p:txBody>
          <a:bodyPr/>
          <a:lstStyle/>
          <a:p>
            <a:r>
              <a:rPr lang="en-US" dirty="0" smtClean="0"/>
              <a:t>09-01-16</a:t>
            </a:r>
            <a:endParaRPr lang="en-US" dirty="0"/>
          </a:p>
        </p:txBody>
      </p:sp>
      <p:sp>
        <p:nvSpPr>
          <p:cNvPr id="32772" name="Footer Placeholder 3"/>
          <p:cNvSpPr>
            <a:spLocks noGrp="1"/>
          </p:cNvSpPr>
          <p:nvPr>
            <p:ph type="ftr" sz="quarter" idx="11"/>
          </p:nvPr>
        </p:nvSpPr>
        <p:spPr bwMode="auto">
          <a:noFill/>
          <a:ln>
            <a:miter lim="800000"/>
            <a:headEnd/>
            <a:tailEnd/>
          </a:ln>
        </p:spPr>
        <p:txBody>
          <a:bodyPr/>
          <a:lstStyle/>
          <a:p>
            <a:endParaRPr lang="en-US"/>
          </a:p>
        </p:txBody>
      </p:sp>
      <p:sp>
        <p:nvSpPr>
          <p:cNvPr id="32773" name="Content Placeholder 1"/>
          <p:cNvSpPr>
            <a:spLocks noGrp="1"/>
          </p:cNvSpPr>
          <p:nvPr>
            <p:ph sz="quarter" idx="1"/>
          </p:nvPr>
        </p:nvSpPr>
        <p:spPr>
          <a:xfrm>
            <a:off x="301625" y="1527175"/>
            <a:ext cx="8504238" cy="4572000"/>
          </a:xfrm>
        </p:spPr>
        <p:txBody>
          <a:bodyPr/>
          <a:lstStyle/>
          <a:p>
            <a:pPr eaLnBrk="1" hangingPunct="1"/>
            <a:r>
              <a:rPr lang="en-US" dirty="0"/>
              <a:t>Three to five authors, use all the authors the first time cited:</a:t>
            </a:r>
          </a:p>
          <a:p>
            <a:pPr eaLnBrk="1" hangingPunct="1">
              <a:buFont typeface="Wingdings 2" pitchFamily="-65" charset="2"/>
              <a:buNone/>
            </a:pPr>
            <a:r>
              <a:rPr lang="en-US" dirty="0"/>
              <a:t>	(Lewis, Farris, &amp; Greene, 2002)</a:t>
            </a:r>
          </a:p>
          <a:p>
            <a:pPr eaLnBrk="1" hangingPunct="1"/>
            <a:r>
              <a:rPr lang="en-US" dirty="0"/>
              <a:t>In subsequent citations, follow this model:</a:t>
            </a:r>
          </a:p>
          <a:p>
            <a:pPr eaLnBrk="1" hangingPunct="1">
              <a:buFont typeface="Wingdings 2" pitchFamily="-65" charset="2"/>
              <a:buNone/>
            </a:pPr>
            <a:r>
              <a:rPr lang="en-US" dirty="0"/>
              <a:t> 	(Lewis et al., 2002)</a:t>
            </a:r>
          </a:p>
          <a:p>
            <a:pPr eaLnBrk="1" hangingPunct="1"/>
            <a:r>
              <a:rPr lang="en-US" dirty="0"/>
              <a:t>With six or more authors cite only the first author followed by et al. </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2"/>
          <p:cNvSpPr>
            <a:spLocks noGrp="1"/>
          </p:cNvSpPr>
          <p:nvPr>
            <p:ph type="title"/>
          </p:nvPr>
        </p:nvSpPr>
        <p:spPr/>
        <p:txBody>
          <a:bodyPr/>
          <a:lstStyle/>
          <a:p>
            <a:pPr eaLnBrk="1" hangingPunct="1"/>
            <a:r>
              <a:rPr lang="en-US" sz="2700" dirty="0">
                <a:solidFill>
                  <a:srgbClr val="7B9899"/>
                </a:solidFill>
              </a:rPr>
              <a:t>Correspondence of References and In-Text Citations</a:t>
            </a:r>
          </a:p>
        </p:txBody>
      </p:sp>
      <p:sp>
        <p:nvSpPr>
          <p:cNvPr id="33795" name="Date Placeholder 23"/>
          <p:cNvSpPr>
            <a:spLocks noGrp="1"/>
          </p:cNvSpPr>
          <p:nvPr>
            <p:ph type="dt" sz="quarter" idx="10"/>
          </p:nvPr>
        </p:nvSpPr>
        <p:spPr bwMode="auto">
          <a:noFill/>
          <a:ln>
            <a:miter lim="800000"/>
            <a:headEnd/>
            <a:tailEnd/>
          </a:ln>
        </p:spPr>
        <p:txBody>
          <a:bodyPr/>
          <a:lstStyle/>
          <a:p>
            <a:r>
              <a:rPr lang="en-US" dirty="0" smtClean="0"/>
              <a:t>09-01-16</a:t>
            </a:r>
            <a:endParaRPr lang="en-US" dirty="0"/>
          </a:p>
        </p:txBody>
      </p:sp>
      <p:sp>
        <p:nvSpPr>
          <p:cNvPr id="33796" name="Footer Placeholder 3"/>
          <p:cNvSpPr>
            <a:spLocks noGrp="1"/>
          </p:cNvSpPr>
          <p:nvPr>
            <p:ph type="ftr" sz="quarter" idx="11"/>
          </p:nvPr>
        </p:nvSpPr>
        <p:spPr bwMode="auto">
          <a:noFill/>
          <a:ln>
            <a:miter lim="800000"/>
            <a:headEnd/>
            <a:tailEnd/>
          </a:ln>
        </p:spPr>
        <p:txBody>
          <a:bodyPr/>
          <a:lstStyle/>
          <a:p>
            <a:endParaRPr lang="en-US"/>
          </a:p>
        </p:txBody>
      </p:sp>
      <p:sp>
        <p:nvSpPr>
          <p:cNvPr id="33797" name="Content Placeholder 1"/>
          <p:cNvSpPr>
            <a:spLocks noGrp="1"/>
          </p:cNvSpPr>
          <p:nvPr>
            <p:ph sz="quarter" idx="1"/>
          </p:nvPr>
        </p:nvSpPr>
        <p:spPr>
          <a:xfrm>
            <a:off x="301625" y="1527175"/>
            <a:ext cx="8504238" cy="4572000"/>
          </a:xfrm>
        </p:spPr>
        <p:txBody>
          <a:bodyPr/>
          <a:lstStyle/>
          <a:p>
            <a:pPr eaLnBrk="1" hangingPunct="1">
              <a:buFont typeface="Wingdings 2" pitchFamily="-65" charset="2"/>
              <a:buNone/>
            </a:pPr>
            <a:r>
              <a:rPr lang="en-US" dirty="0"/>
              <a:t>“Each reference cited in text must appear in the reference list, and each entry in the reference list must be cited in text” (APA, 2010, p. 174).</a:t>
            </a:r>
          </a:p>
          <a:p>
            <a:pPr eaLnBrk="1" hangingPunct="1">
              <a:buFont typeface="Wingdings 2" pitchFamily="-65" charset="2"/>
              <a:buNone/>
            </a:pPr>
            <a:endParaRPr lang="en-US" dirty="0"/>
          </a:p>
          <a:p>
            <a:pPr eaLnBrk="1" hangingPunct="1"/>
            <a:r>
              <a:rPr lang="en-US" dirty="0"/>
              <a:t>HINT:  Once your paper is done, go through each in-text citation, and put a checkmark next to the corresponding item in the References. At the end of the paper, confirm that ALL listed items in the Reference list have checkmarks next to them.  If not, revise your work accordingly.</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2"/>
          <p:cNvSpPr>
            <a:spLocks noGrp="1"/>
          </p:cNvSpPr>
          <p:nvPr>
            <p:ph type="title"/>
          </p:nvPr>
        </p:nvSpPr>
        <p:spPr/>
        <p:txBody>
          <a:bodyPr/>
          <a:lstStyle/>
          <a:p>
            <a:pPr eaLnBrk="1" hangingPunct="1"/>
            <a:r>
              <a:rPr lang="en-US" dirty="0">
                <a:solidFill>
                  <a:srgbClr val="7B9899"/>
                </a:solidFill>
              </a:rPr>
              <a:t>General Format for APA Papers</a:t>
            </a:r>
          </a:p>
        </p:txBody>
      </p:sp>
      <p:sp>
        <p:nvSpPr>
          <p:cNvPr id="34819" name="Date Placeholder 23"/>
          <p:cNvSpPr>
            <a:spLocks noGrp="1"/>
          </p:cNvSpPr>
          <p:nvPr>
            <p:ph type="dt" sz="quarter" idx="10"/>
          </p:nvPr>
        </p:nvSpPr>
        <p:spPr bwMode="auto">
          <a:noFill/>
          <a:ln>
            <a:miter lim="800000"/>
            <a:headEnd/>
            <a:tailEnd/>
          </a:ln>
        </p:spPr>
        <p:txBody>
          <a:bodyPr/>
          <a:lstStyle/>
          <a:p>
            <a:r>
              <a:rPr lang="en-US" dirty="0" smtClean="0"/>
              <a:t>09-01-16</a:t>
            </a:r>
            <a:endParaRPr lang="en-US" dirty="0"/>
          </a:p>
        </p:txBody>
      </p:sp>
      <p:sp>
        <p:nvSpPr>
          <p:cNvPr id="34820" name="Footer Placeholder 3"/>
          <p:cNvSpPr>
            <a:spLocks noGrp="1"/>
          </p:cNvSpPr>
          <p:nvPr>
            <p:ph type="ftr" sz="quarter" idx="11"/>
          </p:nvPr>
        </p:nvSpPr>
        <p:spPr bwMode="auto">
          <a:noFill/>
          <a:ln>
            <a:miter lim="800000"/>
            <a:headEnd/>
            <a:tailEnd/>
          </a:ln>
        </p:spPr>
        <p:txBody>
          <a:bodyPr/>
          <a:lstStyle/>
          <a:p>
            <a:endParaRPr lang="en-US"/>
          </a:p>
        </p:txBody>
      </p:sp>
      <p:sp>
        <p:nvSpPr>
          <p:cNvPr id="34821" name="Content Placeholder 1"/>
          <p:cNvSpPr>
            <a:spLocks noGrp="1"/>
          </p:cNvSpPr>
          <p:nvPr>
            <p:ph sz="quarter" idx="1"/>
          </p:nvPr>
        </p:nvSpPr>
        <p:spPr>
          <a:xfrm>
            <a:off x="301625" y="1527175"/>
            <a:ext cx="8504238" cy="4572000"/>
          </a:xfrm>
        </p:spPr>
        <p:txBody>
          <a:bodyPr/>
          <a:lstStyle/>
          <a:p>
            <a:pPr eaLnBrk="1" hangingPunct="1">
              <a:lnSpc>
                <a:spcPct val="90000"/>
              </a:lnSpc>
            </a:pPr>
            <a:r>
              <a:rPr lang="en-US" sz="2400" dirty="0"/>
              <a:t>Title page</a:t>
            </a:r>
          </a:p>
          <a:p>
            <a:pPr lvl="1" eaLnBrk="1" hangingPunct="1">
              <a:lnSpc>
                <a:spcPct val="90000"/>
              </a:lnSpc>
            </a:pPr>
            <a:r>
              <a:rPr lang="en-US" dirty="0"/>
              <a:t>Page header (use insert Page Header)</a:t>
            </a:r>
          </a:p>
          <a:p>
            <a:pPr lvl="2" eaLnBrk="1" hangingPunct="1">
              <a:lnSpc>
                <a:spcPct val="90000"/>
              </a:lnSpc>
            </a:pPr>
            <a:r>
              <a:rPr lang="en-US" sz="1900" dirty="0"/>
              <a:t>Pagination starts here!  (top right)</a:t>
            </a:r>
          </a:p>
          <a:p>
            <a:pPr lvl="2" eaLnBrk="1" hangingPunct="1">
              <a:lnSpc>
                <a:spcPct val="90000"/>
              </a:lnSpc>
            </a:pPr>
            <a:r>
              <a:rPr lang="en-US" sz="1900" dirty="0"/>
              <a:t>Running head:  TITLE OF YOUR PAPER (top left)</a:t>
            </a:r>
          </a:p>
          <a:p>
            <a:pPr lvl="1" eaLnBrk="1" hangingPunct="1">
              <a:lnSpc>
                <a:spcPct val="90000"/>
              </a:lnSpc>
            </a:pPr>
            <a:r>
              <a:rPr lang="en-US" dirty="0"/>
              <a:t>Title of the paper, author’s name, institutional affiliation (centered)</a:t>
            </a:r>
          </a:p>
          <a:p>
            <a:pPr eaLnBrk="1" hangingPunct="1">
              <a:lnSpc>
                <a:spcPct val="90000"/>
              </a:lnSpc>
            </a:pPr>
            <a:r>
              <a:rPr lang="en-US" sz="2400" dirty="0"/>
              <a:t>Abstract</a:t>
            </a:r>
          </a:p>
          <a:p>
            <a:pPr lvl="1" eaLnBrk="1" hangingPunct="1">
              <a:lnSpc>
                <a:spcPct val="90000"/>
              </a:lnSpc>
            </a:pPr>
            <a:r>
              <a:rPr lang="en-US" dirty="0"/>
              <a:t>New page, with Abstract centered under the page header</a:t>
            </a:r>
          </a:p>
          <a:p>
            <a:pPr lvl="1" eaLnBrk="1" hangingPunct="1">
              <a:lnSpc>
                <a:spcPct val="90000"/>
              </a:lnSpc>
            </a:pPr>
            <a:r>
              <a:rPr lang="en-US" dirty="0"/>
              <a:t>Page header after page 1 only includes the TITLE</a:t>
            </a:r>
          </a:p>
          <a:p>
            <a:pPr lvl="1" eaLnBrk="1" hangingPunct="1">
              <a:lnSpc>
                <a:spcPct val="90000"/>
              </a:lnSpc>
            </a:pPr>
            <a:r>
              <a:rPr lang="en-US" dirty="0"/>
              <a:t>Concise summary, 150-250 words, double-spaced, full sentences</a:t>
            </a:r>
          </a:p>
          <a:p>
            <a:pPr lvl="1" eaLnBrk="1" hangingPunct="1">
              <a:lnSpc>
                <a:spcPct val="90000"/>
              </a:lnSpc>
              <a:buFont typeface="Wingdings 2" pitchFamily="-65" charset="2"/>
              <a:buNone/>
            </a:pP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2"/>
          <p:cNvSpPr>
            <a:spLocks noGrp="1"/>
          </p:cNvSpPr>
          <p:nvPr>
            <p:ph type="title"/>
          </p:nvPr>
        </p:nvSpPr>
        <p:spPr/>
        <p:txBody>
          <a:bodyPr/>
          <a:lstStyle/>
          <a:p>
            <a:pPr eaLnBrk="1" hangingPunct="1"/>
            <a:r>
              <a:rPr lang="en-US" dirty="0">
                <a:solidFill>
                  <a:srgbClr val="7B9899"/>
                </a:solidFill>
              </a:rPr>
              <a:t>General Format for APA Papers</a:t>
            </a:r>
          </a:p>
        </p:txBody>
      </p:sp>
      <p:sp>
        <p:nvSpPr>
          <p:cNvPr id="35843" name="Date Placeholder 23"/>
          <p:cNvSpPr>
            <a:spLocks noGrp="1"/>
          </p:cNvSpPr>
          <p:nvPr>
            <p:ph type="dt" sz="quarter" idx="10"/>
          </p:nvPr>
        </p:nvSpPr>
        <p:spPr bwMode="auto">
          <a:noFill/>
          <a:ln>
            <a:miter lim="800000"/>
            <a:headEnd/>
            <a:tailEnd/>
          </a:ln>
        </p:spPr>
        <p:txBody>
          <a:bodyPr/>
          <a:lstStyle/>
          <a:p>
            <a:r>
              <a:rPr lang="en-US" dirty="0" smtClean="0"/>
              <a:t>09-01-16</a:t>
            </a:r>
            <a:endParaRPr lang="en-US" dirty="0"/>
          </a:p>
        </p:txBody>
      </p:sp>
      <p:sp>
        <p:nvSpPr>
          <p:cNvPr id="35844" name="Footer Placeholder 3"/>
          <p:cNvSpPr>
            <a:spLocks noGrp="1"/>
          </p:cNvSpPr>
          <p:nvPr>
            <p:ph type="ftr" sz="quarter" idx="11"/>
          </p:nvPr>
        </p:nvSpPr>
        <p:spPr bwMode="auto">
          <a:noFill/>
          <a:ln>
            <a:miter lim="800000"/>
            <a:headEnd/>
            <a:tailEnd/>
          </a:ln>
        </p:spPr>
        <p:txBody>
          <a:bodyPr/>
          <a:lstStyle/>
          <a:p>
            <a:endParaRPr lang="en-US"/>
          </a:p>
        </p:txBody>
      </p:sp>
      <p:sp>
        <p:nvSpPr>
          <p:cNvPr id="35845" name="Content Placeholder 1"/>
          <p:cNvSpPr>
            <a:spLocks noGrp="1"/>
          </p:cNvSpPr>
          <p:nvPr>
            <p:ph sz="quarter" idx="1"/>
          </p:nvPr>
        </p:nvSpPr>
        <p:spPr>
          <a:xfrm>
            <a:off x="301625" y="1527175"/>
            <a:ext cx="8504238" cy="4572000"/>
          </a:xfrm>
        </p:spPr>
        <p:txBody>
          <a:bodyPr/>
          <a:lstStyle/>
          <a:p>
            <a:pPr eaLnBrk="1" hangingPunct="1">
              <a:lnSpc>
                <a:spcPct val="80000"/>
              </a:lnSpc>
            </a:pPr>
            <a:r>
              <a:rPr lang="en-US" sz="2400" dirty="0"/>
              <a:t>Title page</a:t>
            </a:r>
          </a:p>
          <a:p>
            <a:pPr eaLnBrk="1" hangingPunct="1">
              <a:lnSpc>
                <a:spcPct val="80000"/>
              </a:lnSpc>
            </a:pPr>
            <a:r>
              <a:rPr lang="en-US" sz="2400" dirty="0"/>
              <a:t>Abstract</a:t>
            </a:r>
          </a:p>
          <a:p>
            <a:pPr eaLnBrk="1" hangingPunct="1">
              <a:lnSpc>
                <a:spcPct val="80000"/>
              </a:lnSpc>
            </a:pPr>
            <a:r>
              <a:rPr lang="en-US" sz="2400" dirty="0"/>
              <a:t>Main Body (Text)</a:t>
            </a:r>
          </a:p>
          <a:p>
            <a:pPr lvl="1" eaLnBrk="1" hangingPunct="1">
              <a:lnSpc>
                <a:spcPct val="80000"/>
              </a:lnSpc>
            </a:pPr>
            <a:r>
              <a:rPr lang="en-US" dirty="0"/>
              <a:t>First text page is </a:t>
            </a:r>
            <a:r>
              <a:rPr lang="en-US" dirty="0" smtClean="0"/>
              <a:t>number </a:t>
            </a:r>
            <a:r>
              <a:rPr lang="en-US" dirty="0"/>
              <a:t>3</a:t>
            </a:r>
          </a:p>
          <a:p>
            <a:pPr lvl="1" eaLnBrk="1" hangingPunct="1">
              <a:lnSpc>
                <a:spcPct val="80000"/>
              </a:lnSpc>
            </a:pPr>
            <a:r>
              <a:rPr lang="en-US" dirty="0"/>
              <a:t>Continue TITLE as running header (but do NOT include “Running head” after title page)</a:t>
            </a:r>
          </a:p>
          <a:p>
            <a:pPr lvl="1" eaLnBrk="1" hangingPunct="1">
              <a:lnSpc>
                <a:spcPct val="80000"/>
              </a:lnSpc>
            </a:pPr>
            <a:r>
              <a:rPr lang="en-US" dirty="0"/>
              <a:t>Also type the Title at the top of the </a:t>
            </a:r>
            <a:r>
              <a:rPr lang="en-US" dirty="0" smtClean="0"/>
              <a:t>first text page</a:t>
            </a:r>
            <a:r>
              <a:rPr lang="en-US" dirty="0"/>
              <a:t>, centered</a:t>
            </a:r>
          </a:p>
          <a:p>
            <a:pPr lvl="1" eaLnBrk="1" hangingPunct="1">
              <a:lnSpc>
                <a:spcPct val="80000"/>
              </a:lnSpc>
            </a:pPr>
            <a:r>
              <a:rPr lang="en-US" dirty="0"/>
              <a:t>Type text double-spaced, all sections following without a break</a:t>
            </a:r>
          </a:p>
          <a:p>
            <a:pPr lvl="1" eaLnBrk="1" hangingPunct="1">
              <a:lnSpc>
                <a:spcPct val="80000"/>
              </a:lnSpc>
            </a:pPr>
            <a:r>
              <a:rPr lang="en-US" dirty="0"/>
              <a:t>Start with an introduction, but do not use “Introduction” as a heading</a:t>
            </a:r>
          </a:p>
          <a:p>
            <a:pPr lvl="1" eaLnBrk="1" hangingPunct="1">
              <a:lnSpc>
                <a:spcPct val="80000"/>
              </a:lnSpc>
            </a:pPr>
            <a:r>
              <a:rPr lang="en-US" dirty="0"/>
              <a:t>Consider subsequent headings to group related portions of your paper</a:t>
            </a:r>
          </a:p>
          <a:p>
            <a:pPr eaLnBrk="1" hangingPunct="1">
              <a:lnSpc>
                <a:spcPct val="80000"/>
              </a:lnSpc>
            </a:pPr>
            <a:r>
              <a:rPr lang="en-US" sz="2400" dirty="0"/>
              <a:t>References</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2"/>
          <p:cNvSpPr>
            <a:spLocks noGrp="1"/>
          </p:cNvSpPr>
          <p:nvPr>
            <p:ph type="title"/>
          </p:nvPr>
        </p:nvSpPr>
        <p:spPr/>
        <p:txBody>
          <a:bodyPr/>
          <a:lstStyle/>
          <a:p>
            <a:pPr eaLnBrk="1" hangingPunct="1"/>
            <a:r>
              <a:rPr lang="en-US" dirty="0">
                <a:solidFill>
                  <a:srgbClr val="7B9899"/>
                </a:solidFill>
              </a:rPr>
              <a:t>General Format for APA Papers</a:t>
            </a:r>
          </a:p>
        </p:txBody>
      </p:sp>
      <p:sp>
        <p:nvSpPr>
          <p:cNvPr id="36867" name="Date Placeholder 23"/>
          <p:cNvSpPr>
            <a:spLocks noGrp="1"/>
          </p:cNvSpPr>
          <p:nvPr>
            <p:ph type="dt" sz="quarter" idx="10"/>
          </p:nvPr>
        </p:nvSpPr>
        <p:spPr bwMode="auto">
          <a:noFill/>
          <a:ln>
            <a:miter lim="800000"/>
            <a:headEnd/>
            <a:tailEnd/>
          </a:ln>
        </p:spPr>
        <p:txBody>
          <a:bodyPr/>
          <a:lstStyle/>
          <a:p>
            <a:r>
              <a:rPr lang="en-US" dirty="0" smtClean="0"/>
              <a:t>09-01-16</a:t>
            </a:r>
            <a:endParaRPr lang="en-US" dirty="0"/>
          </a:p>
        </p:txBody>
      </p:sp>
      <p:sp>
        <p:nvSpPr>
          <p:cNvPr id="36868" name="Footer Placeholder 3"/>
          <p:cNvSpPr>
            <a:spLocks noGrp="1"/>
          </p:cNvSpPr>
          <p:nvPr>
            <p:ph type="ftr" sz="quarter" idx="11"/>
          </p:nvPr>
        </p:nvSpPr>
        <p:spPr bwMode="auto">
          <a:noFill/>
          <a:ln>
            <a:miter lim="800000"/>
            <a:headEnd/>
            <a:tailEnd/>
          </a:ln>
        </p:spPr>
        <p:txBody>
          <a:bodyPr/>
          <a:lstStyle/>
          <a:p>
            <a:endParaRPr lang="en-US"/>
          </a:p>
        </p:txBody>
      </p:sp>
      <p:sp>
        <p:nvSpPr>
          <p:cNvPr id="36869" name="Content Placeholder 1"/>
          <p:cNvSpPr>
            <a:spLocks noGrp="1"/>
          </p:cNvSpPr>
          <p:nvPr>
            <p:ph sz="quarter" idx="1"/>
          </p:nvPr>
        </p:nvSpPr>
        <p:spPr>
          <a:xfrm>
            <a:off x="301625" y="1527175"/>
            <a:ext cx="8504238" cy="4572000"/>
          </a:xfrm>
        </p:spPr>
        <p:txBody>
          <a:bodyPr/>
          <a:lstStyle/>
          <a:p>
            <a:pPr eaLnBrk="1" hangingPunct="1">
              <a:lnSpc>
                <a:spcPct val="90000"/>
              </a:lnSpc>
            </a:pPr>
            <a:r>
              <a:rPr lang="en-US" dirty="0"/>
              <a:t>Title page</a:t>
            </a:r>
          </a:p>
          <a:p>
            <a:pPr eaLnBrk="1" hangingPunct="1">
              <a:lnSpc>
                <a:spcPct val="90000"/>
              </a:lnSpc>
            </a:pPr>
            <a:r>
              <a:rPr lang="en-US" dirty="0"/>
              <a:t>Abstract</a:t>
            </a:r>
          </a:p>
          <a:p>
            <a:pPr eaLnBrk="1" hangingPunct="1">
              <a:lnSpc>
                <a:spcPct val="90000"/>
              </a:lnSpc>
            </a:pPr>
            <a:r>
              <a:rPr lang="en-US" dirty="0"/>
              <a:t>Main Body (Text)</a:t>
            </a:r>
          </a:p>
          <a:p>
            <a:pPr eaLnBrk="1" hangingPunct="1">
              <a:lnSpc>
                <a:spcPct val="90000"/>
              </a:lnSpc>
            </a:pPr>
            <a:r>
              <a:rPr lang="en-US" dirty="0"/>
              <a:t>References (also see previous slides)</a:t>
            </a:r>
          </a:p>
          <a:p>
            <a:pPr lvl="1" eaLnBrk="1" hangingPunct="1">
              <a:lnSpc>
                <a:spcPct val="90000"/>
              </a:lnSpc>
            </a:pPr>
            <a:r>
              <a:rPr lang="en-US" dirty="0"/>
              <a:t>Center page title (References) at top of page</a:t>
            </a:r>
          </a:p>
          <a:p>
            <a:pPr lvl="1" eaLnBrk="1" hangingPunct="1">
              <a:lnSpc>
                <a:spcPct val="90000"/>
              </a:lnSpc>
            </a:pPr>
            <a:r>
              <a:rPr lang="en-US" dirty="0"/>
              <a:t>Double-space entries</a:t>
            </a:r>
          </a:p>
          <a:p>
            <a:pPr lvl="1" eaLnBrk="1" hangingPunct="1">
              <a:lnSpc>
                <a:spcPct val="90000"/>
              </a:lnSpc>
            </a:pPr>
            <a:r>
              <a:rPr lang="en-US" dirty="0"/>
              <a:t>Flush left first line, indent subsequent lines</a:t>
            </a:r>
          </a:p>
          <a:p>
            <a:pPr lvl="1" eaLnBrk="1" hangingPunct="1">
              <a:lnSpc>
                <a:spcPct val="90000"/>
              </a:lnSpc>
            </a:pPr>
            <a:r>
              <a:rPr lang="en-US" dirty="0"/>
              <a:t>Order </a:t>
            </a:r>
            <a:r>
              <a:rPr lang="en-US" sz="3600" dirty="0">
                <a:solidFill>
                  <a:srgbClr val="D16349"/>
                </a:solidFill>
              </a:rPr>
              <a:t>alphabetically</a:t>
            </a:r>
            <a:r>
              <a:rPr lang="en-US" dirty="0"/>
              <a:t> by first author’s last name</a:t>
            </a:r>
          </a:p>
          <a:p>
            <a:pPr lvl="1" eaLnBrk="1" hangingPunct="1">
              <a:lnSpc>
                <a:spcPct val="90000"/>
              </a:lnSpc>
            </a:pPr>
            <a:r>
              <a:rPr lang="en-US" dirty="0"/>
              <a:t>If no author listed, start with next element (e.g. article title)</a:t>
            </a:r>
          </a:p>
          <a:p>
            <a:pPr lvl="1" eaLnBrk="1" hangingPunct="1">
              <a:lnSpc>
                <a:spcPct val="90000"/>
              </a:lnSpc>
            </a:pPr>
            <a:r>
              <a:rPr lang="en-US" dirty="0"/>
              <a:t>If same author, different years, list earliest citation first</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p:cNvSpPr>
          <p:nvPr>
            <p:ph type="title"/>
          </p:nvPr>
        </p:nvSpPr>
        <p:spPr/>
        <p:txBody>
          <a:bodyPr/>
          <a:lstStyle/>
          <a:p>
            <a:pPr eaLnBrk="1" hangingPunct="1"/>
            <a:r>
              <a:rPr lang="en-US" dirty="0">
                <a:solidFill>
                  <a:srgbClr val="7B9899"/>
                </a:solidFill>
              </a:rPr>
              <a:t>To Repeat….</a:t>
            </a:r>
          </a:p>
        </p:txBody>
      </p:sp>
      <p:sp>
        <p:nvSpPr>
          <p:cNvPr id="37891" name="Date Placeholder 23"/>
          <p:cNvSpPr>
            <a:spLocks noGrp="1"/>
          </p:cNvSpPr>
          <p:nvPr>
            <p:ph type="dt" sz="quarter" idx="10"/>
          </p:nvPr>
        </p:nvSpPr>
        <p:spPr bwMode="auto">
          <a:noFill/>
          <a:ln>
            <a:miter lim="800000"/>
            <a:headEnd/>
            <a:tailEnd/>
          </a:ln>
        </p:spPr>
        <p:txBody>
          <a:bodyPr/>
          <a:lstStyle/>
          <a:p>
            <a:r>
              <a:rPr lang="en-US" dirty="0" smtClean="0"/>
              <a:t>09-01-16</a:t>
            </a:r>
            <a:endParaRPr lang="en-US" dirty="0"/>
          </a:p>
        </p:txBody>
      </p:sp>
      <p:sp>
        <p:nvSpPr>
          <p:cNvPr id="37892" name="Footer Placeholder 4"/>
          <p:cNvSpPr>
            <a:spLocks noGrp="1"/>
          </p:cNvSpPr>
          <p:nvPr>
            <p:ph type="ftr" sz="quarter" idx="11"/>
          </p:nvPr>
        </p:nvSpPr>
        <p:spPr bwMode="auto">
          <a:noFill/>
          <a:ln>
            <a:miter lim="800000"/>
            <a:headEnd/>
            <a:tailEnd/>
          </a:ln>
        </p:spPr>
        <p:txBody>
          <a:bodyPr/>
          <a:lstStyle/>
          <a:p>
            <a:endParaRPr lang="en-US"/>
          </a:p>
        </p:txBody>
      </p:sp>
      <p:sp>
        <p:nvSpPr>
          <p:cNvPr id="40965" name="Rectangle 3"/>
          <p:cNvSpPr>
            <a:spLocks noGrp="1"/>
          </p:cNvSpPr>
          <p:nvPr>
            <p:ph sz="quarter" idx="1"/>
          </p:nvPr>
        </p:nvSpPr>
        <p:spPr>
          <a:xfrm>
            <a:off x="457200" y="1447800"/>
            <a:ext cx="8229600" cy="4678363"/>
          </a:xfrm>
        </p:spPr>
        <p:txBody>
          <a:bodyPr/>
          <a:lstStyle/>
          <a:p>
            <a:pPr eaLnBrk="1" hangingPunct="1">
              <a:lnSpc>
                <a:spcPct val="90000"/>
              </a:lnSpc>
              <a:defRPr/>
            </a:pPr>
            <a:r>
              <a:rPr lang="en-US" sz="2100" dirty="0"/>
              <a:t>List references in alphabetical order by last name of first author</a:t>
            </a:r>
          </a:p>
          <a:p>
            <a:pPr eaLnBrk="1" hangingPunct="1">
              <a:lnSpc>
                <a:spcPct val="90000"/>
              </a:lnSpc>
              <a:defRPr/>
            </a:pPr>
            <a:r>
              <a:rPr lang="en-US" sz="2100" dirty="0"/>
              <a:t>Book citation: </a:t>
            </a:r>
            <a:endParaRPr lang="en-US" sz="2100" dirty="0" smtClean="0"/>
          </a:p>
          <a:p>
            <a:pPr marL="1188720" lvl="5" indent="-640080">
              <a:spcBef>
                <a:spcPts val="600"/>
              </a:spcBef>
              <a:buFont typeface="Wingdings 2" pitchFamily="-65" charset="2"/>
              <a:buNone/>
              <a:defRPr/>
            </a:pPr>
            <a:r>
              <a:rPr lang="en-US" dirty="0" err="1" smtClean="0">
                <a:solidFill>
                  <a:schemeClr val="tx2"/>
                </a:solidFill>
              </a:rPr>
              <a:t>Calfee</a:t>
            </a:r>
            <a:r>
              <a:rPr lang="en-US" dirty="0" smtClean="0">
                <a:solidFill>
                  <a:schemeClr val="tx2"/>
                </a:solidFill>
              </a:rPr>
              <a:t>, R. C., &amp; Valencia, R. R. (1991). </a:t>
            </a:r>
            <a:r>
              <a:rPr lang="en-US" i="1" dirty="0" smtClean="0">
                <a:solidFill>
                  <a:schemeClr val="tx2"/>
                </a:solidFill>
              </a:rPr>
              <a:t>APA guide to preparing</a:t>
            </a:r>
          </a:p>
          <a:p>
            <a:pPr marL="1188720" lvl="7" indent="-640080">
              <a:spcBef>
                <a:spcPts val="600"/>
              </a:spcBef>
              <a:buFont typeface="Wingdings 2" pitchFamily="-65" charset="2"/>
              <a:buNone/>
              <a:defRPr/>
            </a:pPr>
            <a:r>
              <a:rPr lang="en-US" sz="1800" i="1" dirty="0" smtClean="0">
                <a:solidFill>
                  <a:schemeClr val="tx2"/>
                </a:solidFill>
              </a:rPr>
              <a:t>          manuscripts </a:t>
            </a:r>
            <a:r>
              <a:rPr lang="en-US" sz="1800" i="1" dirty="0">
                <a:solidFill>
                  <a:schemeClr val="tx2"/>
                </a:solidFill>
              </a:rPr>
              <a:t>for journal publication</a:t>
            </a:r>
            <a:r>
              <a:rPr lang="en-US" sz="1800" dirty="0">
                <a:solidFill>
                  <a:schemeClr val="tx2"/>
                </a:solidFill>
              </a:rPr>
              <a:t>. Washington, DC: </a:t>
            </a:r>
          </a:p>
          <a:p>
            <a:pPr marL="1188720" lvl="7" indent="-640080">
              <a:spcBef>
                <a:spcPts val="600"/>
              </a:spcBef>
              <a:buFont typeface="Wingdings 2" pitchFamily="-65" charset="2"/>
              <a:buNone/>
              <a:defRPr/>
            </a:pPr>
            <a:r>
              <a:rPr lang="en-US" sz="1800" dirty="0">
                <a:solidFill>
                  <a:schemeClr val="tx2"/>
                </a:solidFill>
              </a:rPr>
              <a:t>       </a:t>
            </a:r>
            <a:r>
              <a:rPr lang="en-US" sz="1800" dirty="0" smtClean="0">
                <a:solidFill>
                  <a:schemeClr val="tx2"/>
                </a:solidFill>
              </a:rPr>
              <a:t>   American </a:t>
            </a:r>
            <a:r>
              <a:rPr lang="en-US" sz="1800" dirty="0">
                <a:solidFill>
                  <a:schemeClr val="tx2"/>
                </a:solidFill>
              </a:rPr>
              <a:t>Psychological Association.</a:t>
            </a:r>
          </a:p>
          <a:p>
            <a:pPr eaLnBrk="1" hangingPunct="1">
              <a:lnSpc>
                <a:spcPct val="90000"/>
              </a:lnSpc>
              <a:defRPr/>
            </a:pPr>
            <a:r>
              <a:rPr lang="en-US" sz="2100" dirty="0"/>
              <a:t>Journal </a:t>
            </a:r>
            <a:r>
              <a:rPr lang="en-US" sz="2100" dirty="0" smtClean="0"/>
              <a:t>citation:</a:t>
            </a:r>
          </a:p>
          <a:p>
            <a:pPr marL="1188720" lvl="4" indent="-640080" eaLnBrk="1" hangingPunct="1">
              <a:spcBef>
                <a:spcPts val="600"/>
              </a:spcBef>
              <a:buFontTx/>
              <a:buNone/>
              <a:defRPr/>
            </a:pPr>
            <a:r>
              <a:rPr lang="en-US" sz="1800" dirty="0" err="1" smtClean="0">
                <a:solidFill>
                  <a:schemeClr val="tx2"/>
                </a:solidFill>
              </a:rPr>
              <a:t>Kernis</a:t>
            </a:r>
            <a:r>
              <a:rPr lang="en-US" sz="1800" dirty="0" smtClean="0">
                <a:solidFill>
                  <a:schemeClr val="tx2"/>
                </a:solidFill>
              </a:rPr>
              <a:t>, M. H., Cornell, D. P., Sun, C. R., Berry, A., Harlow, T., &amp; Bach,</a:t>
            </a:r>
          </a:p>
          <a:p>
            <a:pPr marL="1188720" lvl="4" indent="-640080" eaLnBrk="1" hangingPunct="1">
              <a:spcBef>
                <a:spcPts val="600"/>
              </a:spcBef>
              <a:buFontTx/>
              <a:buNone/>
              <a:defRPr/>
            </a:pPr>
            <a:r>
              <a:rPr lang="en-US" sz="1800" dirty="0" smtClean="0">
                <a:solidFill>
                  <a:schemeClr val="tx2"/>
                </a:solidFill>
              </a:rPr>
              <a:t>          J. S. (1993). There's more to self-esteem than whether it is high or</a:t>
            </a:r>
          </a:p>
          <a:p>
            <a:pPr marL="1188720" lvl="4" indent="-640080" eaLnBrk="1" hangingPunct="1">
              <a:spcBef>
                <a:spcPts val="600"/>
              </a:spcBef>
              <a:buFontTx/>
              <a:buNone/>
              <a:defRPr/>
            </a:pPr>
            <a:r>
              <a:rPr lang="en-US" sz="1800" dirty="0" smtClean="0">
                <a:solidFill>
                  <a:schemeClr val="tx2"/>
                </a:solidFill>
              </a:rPr>
              <a:t>          low: The importance of stability of self-esteem. </a:t>
            </a:r>
            <a:r>
              <a:rPr lang="en-US" sz="1800" i="1" dirty="0" smtClean="0">
                <a:solidFill>
                  <a:schemeClr val="tx2"/>
                </a:solidFill>
              </a:rPr>
              <a:t>Journal of </a:t>
            </a:r>
          </a:p>
          <a:p>
            <a:pPr marL="1188720" lvl="4" indent="-640080" eaLnBrk="1" hangingPunct="1">
              <a:spcBef>
                <a:spcPts val="600"/>
              </a:spcBef>
              <a:buFontTx/>
              <a:buNone/>
              <a:defRPr/>
            </a:pPr>
            <a:r>
              <a:rPr lang="en-US" sz="1800" i="1" dirty="0" smtClean="0">
                <a:solidFill>
                  <a:schemeClr val="tx2"/>
                </a:solidFill>
              </a:rPr>
              <a:t>          Personality and Social Psychology, 65</a:t>
            </a:r>
            <a:r>
              <a:rPr lang="en-US" sz="1800" dirty="0" smtClean="0">
                <a:solidFill>
                  <a:schemeClr val="tx2"/>
                </a:solidFill>
              </a:rPr>
              <a:t>, 1190-1204.</a:t>
            </a:r>
          </a:p>
          <a:p>
            <a:pPr lvl="2" eaLnBrk="1" hangingPunct="1">
              <a:lnSpc>
                <a:spcPct val="90000"/>
              </a:lnSpc>
              <a:buFont typeface="Wingdings 2" pitchFamily="-65" charset="2"/>
              <a:buNone/>
              <a:defRPr/>
            </a:pPr>
            <a:endParaRPr lang="en-US" sz="1800" dirty="0"/>
          </a:p>
          <a:p>
            <a:pPr eaLnBrk="1" hangingPunct="1">
              <a:lnSpc>
                <a:spcPct val="90000"/>
              </a:lnSpc>
              <a:buFont typeface="Wingdings 2" pitchFamily="-65" charset="2"/>
              <a:buNone/>
              <a:defRPr/>
            </a:pPr>
            <a:r>
              <a:rPr lang="en-US" sz="2100" dirty="0" smtClean="0"/>
              <a:t>	NOTE </a:t>
            </a:r>
            <a:r>
              <a:rPr lang="en-US" sz="2100" dirty="0"/>
              <a:t>handling of capitalization within titles, and use of author’s initials!</a:t>
            </a:r>
          </a:p>
          <a:p>
            <a:pPr eaLnBrk="1" hangingPunct="1">
              <a:lnSpc>
                <a:spcPct val="90000"/>
              </a:lnSpc>
              <a:defRPr/>
            </a:pP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Content Placeholder 1"/>
          <p:cNvSpPr>
            <a:spLocks noGrp="1"/>
          </p:cNvSpPr>
          <p:nvPr>
            <p:ph sz="quarter" idx="1"/>
          </p:nvPr>
        </p:nvSpPr>
        <p:spPr>
          <a:xfrm>
            <a:off x="301625" y="1527175"/>
            <a:ext cx="8504238" cy="4572000"/>
          </a:xfrm>
        </p:spPr>
        <p:txBody>
          <a:bodyPr/>
          <a:lstStyle/>
          <a:p>
            <a:pPr eaLnBrk="1" hangingPunct="1">
              <a:lnSpc>
                <a:spcPct val="80000"/>
              </a:lnSpc>
            </a:pPr>
            <a:r>
              <a:rPr lang="en-US" sz="2400" dirty="0"/>
              <a:t>See </a:t>
            </a:r>
            <a:r>
              <a:rPr lang="en-US" sz="2400" dirty="0" smtClean="0"/>
              <a:t>sample </a:t>
            </a:r>
            <a:r>
              <a:rPr lang="en-US" sz="2400" dirty="0"/>
              <a:t>APA paper with detailed instruction on “how to do it”:</a:t>
            </a:r>
          </a:p>
          <a:p>
            <a:pPr marL="1096963" lvl="2" indent="-639763" eaLnBrk="1" hangingPunct="1">
              <a:lnSpc>
                <a:spcPct val="90000"/>
              </a:lnSpc>
              <a:spcBef>
                <a:spcPts val="600"/>
              </a:spcBef>
              <a:buNone/>
            </a:pPr>
            <a:r>
              <a:rPr lang="en-US" sz="2300" dirty="0">
                <a:solidFill>
                  <a:schemeClr val="tx2"/>
                </a:solidFill>
              </a:rPr>
              <a:t>Purdue University Online Writing Lab.  </a:t>
            </a:r>
            <a:r>
              <a:rPr lang="en-US" sz="2300" dirty="0" smtClean="0">
                <a:solidFill>
                  <a:schemeClr val="tx2"/>
                </a:solidFill>
              </a:rPr>
              <a:t>(</a:t>
            </a:r>
            <a:r>
              <a:rPr lang="en-US" sz="2400" dirty="0" smtClean="0">
                <a:solidFill>
                  <a:schemeClr val="tx2"/>
                </a:solidFill>
              </a:rPr>
              <a:t>©1996-2015</a:t>
            </a:r>
            <a:r>
              <a:rPr lang="en-US" sz="2300" dirty="0" smtClean="0">
                <a:solidFill>
                  <a:schemeClr val="tx2"/>
                </a:solidFill>
              </a:rPr>
              <a:t>).  </a:t>
            </a:r>
            <a:r>
              <a:rPr lang="en-US" sz="2300" dirty="0">
                <a:solidFill>
                  <a:schemeClr val="tx2"/>
                </a:solidFill>
              </a:rPr>
              <a:t>Sample APA paper.  Retrieved </a:t>
            </a:r>
            <a:r>
              <a:rPr lang="en-US" sz="2300" dirty="0" smtClean="0">
                <a:solidFill>
                  <a:schemeClr val="tx2"/>
                </a:solidFill>
              </a:rPr>
              <a:t>from </a:t>
            </a:r>
            <a:r>
              <a:rPr lang="en-US" sz="2300" dirty="0">
                <a:solidFill>
                  <a:schemeClr val="tx2"/>
                </a:solidFill>
                <a:hlinkClick r:id="rId2"/>
              </a:rPr>
              <a:t>http://owl.english.purdue.edu/owl/resource/560/18/</a:t>
            </a:r>
            <a:endParaRPr lang="en-US" sz="2300" dirty="0">
              <a:solidFill>
                <a:schemeClr val="tx2"/>
              </a:solidFill>
            </a:endParaRPr>
          </a:p>
          <a:p>
            <a:pPr eaLnBrk="1" hangingPunct="1">
              <a:lnSpc>
                <a:spcPct val="80000"/>
              </a:lnSpc>
              <a:buFont typeface="Wingdings 2" pitchFamily="-65" charset="2"/>
              <a:buNone/>
            </a:pPr>
            <a:endParaRPr lang="en-US" sz="2400" dirty="0"/>
          </a:p>
          <a:p>
            <a:pPr eaLnBrk="1" hangingPunct="1">
              <a:lnSpc>
                <a:spcPct val="90000"/>
              </a:lnSpc>
              <a:spcBef>
                <a:spcPts val="600"/>
              </a:spcBef>
              <a:buFont typeface="Wingdings 2" pitchFamily="-65" charset="2"/>
              <a:buNone/>
            </a:pPr>
            <a:r>
              <a:rPr lang="en-US" sz="2400" dirty="0"/>
              <a:t>OR, see </a:t>
            </a:r>
            <a:r>
              <a:rPr lang="en-US" sz="2300" u="sng" dirty="0">
                <a:solidFill>
                  <a:schemeClr val="tx2"/>
                </a:solidFill>
                <a:latin typeface="Times New Roman" pitchFamily="-65" charset="0"/>
                <a:hlinkClick r:id="rId3"/>
              </a:rPr>
              <a:t>http://owl.english.purdue.edu/media/pdf/20090212013008_560.pdf</a:t>
            </a:r>
            <a:endParaRPr lang="en-US" sz="2300" u="sng" dirty="0">
              <a:solidFill>
                <a:schemeClr val="tx2"/>
              </a:solidFill>
              <a:latin typeface="Helvetica" pitchFamily="-65" charset="0"/>
            </a:endParaRPr>
          </a:p>
        </p:txBody>
      </p:sp>
      <p:sp>
        <p:nvSpPr>
          <p:cNvPr id="38915" name="Date Placeholder 23"/>
          <p:cNvSpPr>
            <a:spLocks noGrp="1"/>
          </p:cNvSpPr>
          <p:nvPr>
            <p:ph type="dt" sz="quarter" idx="10"/>
          </p:nvPr>
        </p:nvSpPr>
        <p:spPr bwMode="auto">
          <a:noFill/>
          <a:ln>
            <a:miter lim="800000"/>
            <a:headEnd/>
            <a:tailEnd/>
          </a:ln>
        </p:spPr>
        <p:txBody>
          <a:bodyPr/>
          <a:lstStyle/>
          <a:p>
            <a:r>
              <a:rPr lang="en-US" dirty="0" smtClean="0"/>
              <a:t>09-01-16</a:t>
            </a:r>
            <a:endParaRPr lang="en-US" dirty="0"/>
          </a:p>
        </p:txBody>
      </p:sp>
      <p:sp>
        <p:nvSpPr>
          <p:cNvPr id="38916" name="Footer Placeholder 5"/>
          <p:cNvSpPr>
            <a:spLocks noGrp="1"/>
          </p:cNvSpPr>
          <p:nvPr>
            <p:ph type="ftr" sz="quarter" idx="11"/>
          </p:nvPr>
        </p:nvSpPr>
        <p:spPr bwMode="auto">
          <a:noFill/>
          <a:ln>
            <a:miter lim="800000"/>
            <a:headEnd/>
            <a:tailEnd/>
          </a:ln>
        </p:spPr>
        <p:txBody>
          <a:bodyPr/>
          <a:lstStyle/>
          <a:p>
            <a:endParaRPr lang="en-US"/>
          </a:p>
        </p:txBody>
      </p:sp>
      <p:sp>
        <p:nvSpPr>
          <p:cNvPr id="38917" name="Footer Placeholder 3"/>
          <p:cNvSpPr txBox="1">
            <a:spLocks noGrp="1"/>
          </p:cNvSpPr>
          <p:nvPr/>
        </p:nvSpPr>
        <p:spPr bwMode="auto">
          <a:xfrm>
            <a:off x="2133600" y="6203950"/>
            <a:ext cx="3581400" cy="384175"/>
          </a:xfrm>
          <a:prstGeom prst="rect">
            <a:avLst/>
          </a:prstGeom>
          <a:noFill/>
          <a:ln w="9525">
            <a:noFill/>
            <a:miter lim="800000"/>
            <a:headEnd/>
            <a:tailEnd/>
          </a:ln>
        </p:spPr>
        <p:txBody>
          <a:bodyPr anchor="ctr">
            <a:prstTxWarp prst="textNoShape">
              <a:avLst/>
            </a:prstTxWarp>
          </a:bodyPr>
          <a:lstStyle/>
          <a:p>
            <a:pPr algn="r"/>
            <a:endParaRPr lang="en-US" sz="1200">
              <a:solidFill>
                <a:schemeClr val="tx2"/>
              </a:solidFill>
              <a:latin typeface="Constantia" pitchFamily="-65" charset="0"/>
            </a:endParaRPr>
          </a:p>
        </p:txBody>
      </p:sp>
      <p:sp>
        <p:nvSpPr>
          <p:cNvPr id="38918" name="Title 6"/>
          <p:cNvSpPr>
            <a:spLocks noGrp="1"/>
          </p:cNvSpPr>
          <p:nvPr>
            <p:ph type="title"/>
          </p:nvPr>
        </p:nvSpPr>
        <p:spPr/>
        <p:txBody>
          <a:bodyPr/>
          <a:lstStyle/>
          <a:p>
            <a:pPr eaLnBrk="1" hangingPunct="1"/>
            <a:r>
              <a:rPr lang="en-US" dirty="0">
                <a:solidFill>
                  <a:srgbClr val="7B9899"/>
                </a:solidFill>
              </a:rPr>
              <a:t>General Format for APA Papers</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2"/>
          <p:cNvSpPr>
            <a:spLocks noGrp="1"/>
          </p:cNvSpPr>
          <p:nvPr>
            <p:ph type="title"/>
          </p:nvPr>
        </p:nvSpPr>
        <p:spPr/>
        <p:txBody>
          <a:bodyPr/>
          <a:lstStyle/>
          <a:p>
            <a:pPr eaLnBrk="1" hangingPunct="1"/>
            <a:r>
              <a:rPr lang="en-US" dirty="0">
                <a:solidFill>
                  <a:srgbClr val="7B9899"/>
                </a:solidFill>
              </a:rPr>
              <a:t>More on References</a:t>
            </a:r>
          </a:p>
        </p:txBody>
      </p:sp>
      <p:sp>
        <p:nvSpPr>
          <p:cNvPr id="39939" name="Date Placeholder 23"/>
          <p:cNvSpPr>
            <a:spLocks noGrp="1"/>
          </p:cNvSpPr>
          <p:nvPr>
            <p:ph type="dt" sz="quarter" idx="10"/>
          </p:nvPr>
        </p:nvSpPr>
        <p:spPr bwMode="auto">
          <a:noFill/>
          <a:ln>
            <a:miter lim="800000"/>
            <a:headEnd/>
            <a:tailEnd/>
          </a:ln>
        </p:spPr>
        <p:txBody>
          <a:bodyPr/>
          <a:lstStyle/>
          <a:p>
            <a:r>
              <a:rPr lang="en-US" dirty="0" smtClean="0"/>
              <a:t>09-01-16</a:t>
            </a:r>
            <a:endParaRPr lang="en-US" dirty="0"/>
          </a:p>
        </p:txBody>
      </p:sp>
      <p:sp>
        <p:nvSpPr>
          <p:cNvPr id="39940" name="Footer Placeholder 3"/>
          <p:cNvSpPr>
            <a:spLocks noGrp="1"/>
          </p:cNvSpPr>
          <p:nvPr>
            <p:ph type="ftr" sz="quarter" idx="11"/>
          </p:nvPr>
        </p:nvSpPr>
        <p:spPr bwMode="auto">
          <a:noFill/>
          <a:ln>
            <a:miter lim="800000"/>
            <a:headEnd/>
            <a:tailEnd/>
          </a:ln>
        </p:spPr>
        <p:txBody>
          <a:bodyPr/>
          <a:lstStyle/>
          <a:p>
            <a:endParaRPr lang="en-US"/>
          </a:p>
        </p:txBody>
      </p:sp>
      <p:sp>
        <p:nvSpPr>
          <p:cNvPr id="39941" name="Content Placeholder 1"/>
          <p:cNvSpPr>
            <a:spLocks noGrp="1"/>
          </p:cNvSpPr>
          <p:nvPr>
            <p:ph sz="quarter" idx="1"/>
          </p:nvPr>
        </p:nvSpPr>
        <p:spPr>
          <a:xfrm>
            <a:off x="301625" y="1527175"/>
            <a:ext cx="8504238" cy="4572000"/>
          </a:xfrm>
        </p:spPr>
        <p:txBody>
          <a:bodyPr/>
          <a:lstStyle/>
          <a:p>
            <a:pPr eaLnBrk="1" hangingPunct="1"/>
            <a:r>
              <a:rPr lang="en-US" dirty="0"/>
              <a:t>If author appears as single author, and also as first author of a group, single author citation goes first</a:t>
            </a:r>
          </a:p>
          <a:p>
            <a:pPr eaLnBrk="1" hangingPunct="1"/>
            <a:r>
              <a:rPr lang="en-US" dirty="0"/>
              <a:t>Two or more works by same author (or group of authors in the same order), published in same year, label by year and letter</a:t>
            </a:r>
          </a:p>
          <a:p>
            <a:pPr lvl="1" eaLnBrk="1" hangingPunct="1"/>
            <a:r>
              <a:rPr lang="en-US" dirty="0"/>
              <a:t>Smith, J.  (2001a)…..</a:t>
            </a:r>
          </a:p>
          <a:p>
            <a:pPr lvl="1" eaLnBrk="1" hangingPunct="1"/>
            <a:r>
              <a:rPr lang="en-US" dirty="0"/>
              <a:t>Smith, J. (2001b)…. Etc. </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2"/>
          <p:cNvSpPr>
            <a:spLocks noGrp="1"/>
          </p:cNvSpPr>
          <p:nvPr>
            <p:ph type="title"/>
          </p:nvPr>
        </p:nvSpPr>
        <p:spPr/>
        <p:txBody>
          <a:bodyPr/>
          <a:lstStyle/>
          <a:p>
            <a:pPr eaLnBrk="1" hangingPunct="1"/>
            <a:r>
              <a:rPr lang="en-US" dirty="0">
                <a:solidFill>
                  <a:srgbClr val="7B9899"/>
                </a:solidFill>
              </a:rPr>
              <a:t>A note on writing style…</a:t>
            </a:r>
          </a:p>
        </p:txBody>
      </p:sp>
      <p:sp>
        <p:nvSpPr>
          <p:cNvPr id="40963" name="Date Placeholder 23"/>
          <p:cNvSpPr>
            <a:spLocks noGrp="1"/>
          </p:cNvSpPr>
          <p:nvPr>
            <p:ph type="dt" sz="quarter" idx="10"/>
          </p:nvPr>
        </p:nvSpPr>
        <p:spPr bwMode="auto">
          <a:noFill/>
          <a:ln>
            <a:miter lim="800000"/>
            <a:headEnd/>
            <a:tailEnd/>
          </a:ln>
        </p:spPr>
        <p:txBody>
          <a:bodyPr/>
          <a:lstStyle/>
          <a:p>
            <a:r>
              <a:rPr lang="en-US" dirty="0" smtClean="0"/>
              <a:t>09-01-16</a:t>
            </a:r>
            <a:endParaRPr lang="en-US" dirty="0"/>
          </a:p>
        </p:txBody>
      </p:sp>
      <p:sp>
        <p:nvSpPr>
          <p:cNvPr id="40964" name="Footer Placeholder 3"/>
          <p:cNvSpPr>
            <a:spLocks noGrp="1"/>
          </p:cNvSpPr>
          <p:nvPr>
            <p:ph type="ftr" sz="quarter" idx="11"/>
          </p:nvPr>
        </p:nvSpPr>
        <p:spPr bwMode="auto">
          <a:noFill/>
          <a:ln>
            <a:miter lim="800000"/>
            <a:headEnd/>
            <a:tailEnd/>
          </a:ln>
        </p:spPr>
        <p:txBody>
          <a:bodyPr/>
          <a:lstStyle/>
          <a:p>
            <a:endParaRPr lang="en-US"/>
          </a:p>
        </p:txBody>
      </p:sp>
      <p:sp>
        <p:nvSpPr>
          <p:cNvPr id="40965" name="Content Placeholder 1"/>
          <p:cNvSpPr>
            <a:spLocks noGrp="1"/>
          </p:cNvSpPr>
          <p:nvPr>
            <p:ph sz="quarter" idx="1"/>
          </p:nvPr>
        </p:nvSpPr>
        <p:spPr>
          <a:xfrm>
            <a:off x="301625" y="1527175"/>
            <a:ext cx="8504238" cy="4572000"/>
          </a:xfrm>
        </p:spPr>
        <p:txBody>
          <a:bodyPr/>
          <a:lstStyle/>
          <a:p>
            <a:pPr eaLnBrk="1" hangingPunct="1"/>
            <a:r>
              <a:rPr lang="en-US" sz="2500" dirty="0"/>
              <a:t>Use third person point of view; avoid inserting your personal opinions (e.g. I agree with the author that…)</a:t>
            </a:r>
          </a:p>
          <a:p>
            <a:pPr eaLnBrk="1" hangingPunct="1"/>
            <a:r>
              <a:rPr lang="en-US" sz="2500" dirty="0"/>
              <a:t>Use active voice</a:t>
            </a:r>
          </a:p>
          <a:p>
            <a:pPr eaLnBrk="1" hangingPunct="1"/>
            <a:r>
              <a:rPr lang="en-US" sz="2500" dirty="0"/>
              <a:t>Try to be clear and concise; use complete sentences</a:t>
            </a:r>
          </a:p>
          <a:p>
            <a:pPr eaLnBrk="1" hangingPunct="1"/>
            <a:r>
              <a:rPr lang="en-US" sz="2500" dirty="0"/>
              <a:t>Alternate short and long sentences</a:t>
            </a:r>
          </a:p>
          <a:p>
            <a:pPr eaLnBrk="1" hangingPunct="1"/>
            <a:r>
              <a:rPr lang="en-US" sz="2500" dirty="0"/>
              <a:t>Check for overuse of the same words within one paragraph (e.g. also, consider, in addition, as well)</a:t>
            </a:r>
          </a:p>
          <a:p>
            <a:pPr eaLnBrk="1" hangingPunct="1"/>
            <a:r>
              <a:rPr lang="en-US" sz="2500" dirty="0"/>
              <a:t>Avoid run-on sentences, one or two sentence paragraphs</a:t>
            </a:r>
          </a:p>
          <a:p>
            <a:pPr eaLnBrk="1" hangingPunct="1"/>
            <a:r>
              <a:rPr lang="en-US" sz="2500" dirty="0"/>
              <a:t>Break up lengthy paragraphs or lengthy sentences for greater readability</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2"/>
          <p:cNvSpPr>
            <a:spLocks noGrp="1"/>
          </p:cNvSpPr>
          <p:nvPr>
            <p:ph type="title"/>
          </p:nvPr>
        </p:nvSpPr>
        <p:spPr/>
        <p:txBody>
          <a:bodyPr/>
          <a:lstStyle/>
          <a:p>
            <a:pPr eaLnBrk="1" hangingPunct="1"/>
            <a:r>
              <a:rPr lang="en-US" dirty="0">
                <a:solidFill>
                  <a:srgbClr val="7B9899"/>
                </a:solidFill>
              </a:rPr>
              <a:t>What is plagiarism?</a:t>
            </a:r>
          </a:p>
        </p:txBody>
      </p:sp>
      <p:sp>
        <p:nvSpPr>
          <p:cNvPr id="15363" name="Date Placeholder 23"/>
          <p:cNvSpPr>
            <a:spLocks noGrp="1"/>
          </p:cNvSpPr>
          <p:nvPr>
            <p:ph type="dt" sz="quarter" idx="10"/>
          </p:nvPr>
        </p:nvSpPr>
        <p:spPr bwMode="auto">
          <a:noFill/>
          <a:ln>
            <a:miter lim="800000"/>
            <a:headEnd/>
            <a:tailEnd/>
          </a:ln>
        </p:spPr>
        <p:txBody>
          <a:bodyPr/>
          <a:lstStyle/>
          <a:p>
            <a:r>
              <a:rPr lang="en-US" dirty="0" smtClean="0"/>
              <a:t>09-01-16</a:t>
            </a:r>
            <a:endParaRPr lang="en-US" dirty="0"/>
          </a:p>
        </p:txBody>
      </p:sp>
      <p:sp>
        <p:nvSpPr>
          <p:cNvPr id="15364" name="Footer Placeholder 3"/>
          <p:cNvSpPr>
            <a:spLocks noGrp="1"/>
          </p:cNvSpPr>
          <p:nvPr>
            <p:ph type="ftr" sz="quarter" idx="11"/>
          </p:nvPr>
        </p:nvSpPr>
        <p:spPr bwMode="auto">
          <a:noFill/>
          <a:ln>
            <a:miter lim="800000"/>
            <a:headEnd/>
            <a:tailEnd/>
          </a:ln>
        </p:spPr>
        <p:txBody>
          <a:bodyPr/>
          <a:lstStyle/>
          <a:p>
            <a:endParaRPr lang="en-US"/>
          </a:p>
        </p:txBody>
      </p:sp>
      <p:sp>
        <p:nvSpPr>
          <p:cNvPr id="15365" name="Content Placeholder 1"/>
          <p:cNvSpPr>
            <a:spLocks noGrp="1"/>
          </p:cNvSpPr>
          <p:nvPr>
            <p:ph sz="quarter" idx="1"/>
          </p:nvPr>
        </p:nvSpPr>
        <p:spPr>
          <a:xfrm>
            <a:off x="301625" y="1527175"/>
            <a:ext cx="8504238" cy="4572000"/>
          </a:xfrm>
        </p:spPr>
        <p:txBody>
          <a:bodyPr/>
          <a:lstStyle/>
          <a:p>
            <a:pPr eaLnBrk="1" hangingPunct="1"/>
            <a:r>
              <a:rPr lang="en-US" dirty="0"/>
              <a:t>Failing to cite a source for any of the ideas or facts or words of others and claiming them as your own</a:t>
            </a:r>
          </a:p>
          <a:p>
            <a:pPr lvl="1" eaLnBrk="1" hangingPunct="1"/>
            <a:r>
              <a:rPr lang="en-US" dirty="0"/>
              <a:t>Especially when closely paraphrasing another’s words, with minimal changes, AND failing to cite source</a:t>
            </a:r>
          </a:p>
          <a:p>
            <a:pPr lvl="1" eaLnBrk="1" hangingPunct="1"/>
            <a:r>
              <a:rPr lang="en-US" dirty="0"/>
              <a:t>Better to paraphrase portions in your own words, as well as citing the source</a:t>
            </a:r>
          </a:p>
          <a:p>
            <a:pPr lvl="1" eaLnBrk="1" hangingPunct="1"/>
            <a:r>
              <a:rPr lang="en-US" dirty="0"/>
              <a:t>Or, paraphrase portions of another’s work in your own words, incorporating some direct quotes, and providing the source</a:t>
            </a:r>
          </a:p>
          <a:p>
            <a:pPr eaLnBrk="1" hangingPunct="1"/>
            <a:r>
              <a:rPr lang="en-US" dirty="0"/>
              <a:t>See “Plagiarism: What It Is and How To Avoid It”, </a:t>
            </a:r>
            <a:r>
              <a:rPr lang="en-US" dirty="0">
                <a:hlinkClick r:id="rId2"/>
              </a:rPr>
              <a:t>http://www.indiana.edu/~wts/pamphlets.shtml</a:t>
            </a:r>
            <a:r>
              <a:rPr lang="en-US" dirty="0"/>
              <a:t>  </a:t>
            </a:r>
          </a:p>
          <a:p>
            <a:pPr lvl="1" eaLnBrk="1" hangingPunct="1"/>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2"/>
          <p:cNvSpPr>
            <a:spLocks noGrp="1"/>
          </p:cNvSpPr>
          <p:nvPr>
            <p:ph type="title"/>
          </p:nvPr>
        </p:nvSpPr>
        <p:spPr/>
        <p:txBody>
          <a:bodyPr/>
          <a:lstStyle/>
          <a:p>
            <a:pPr eaLnBrk="1" hangingPunct="1"/>
            <a:r>
              <a:rPr lang="en-US" dirty="0">
                <a:solidFill>
                  <a:srgbClr val="7B9899"/>
                </a:solidFill>
              </a:rPr>
              <a:t>More on writing style</a:t>
            </a:r>
          </a:p>
        </p:txBody>
      </p:sp>
      <p:sp>
        <p:nvSpPr>
          <p:cNvPr id="41987" name="Date Placeholder 23"/>
          <p:cNvSpPr>
            <a:spLocks noGrp="1"/>
          </p:cNvSpPr>
          <p:nvPr>
            <p:ph type="dt" sz="quarter" idx="10"/>
          </p:nvPr>
        </p:nvSpPr>
        <p:spPr bwMode="auto">
          <a:noFill/>
          <a:ln>
            <a:miter lim="800000"/>
            <a:headEnd/>
            <a:tailEnd/>
          </a:ln>
        </p:spPr>
        <p:txBody>
          <a:bodyPr/>
          <a:lstStyle/>
          <a:p>
            <a:r>
              <a:rPr lang="en-US" dirty="0" smtClean="0"/>
              <a:t>09-01-16</a:t>
            </a:r>
            <a:endParaRPr lang="en-US" dirty="0"/>
          </a:p>
        </p:txBody>
      </p:sp>
      <p:sp>
        <p:nvSpPr>
          <p:cNvPr id="41988" name="Footer Placeholder 3"/>
          <p:cNvSpPr>
            <a:spLocks noGrp="1"/>
          </p:cNvSpPr>
          <p:nvPr>
            <p:ph type="ftr" sz="quarter" idx="11"/>
          </p:nvPr>
        </p:nvSpPr>
        <p:spPr bwMode="auto">
          <a:noFill/>
          <a:ln>
            <a:miter lim="800000"/>
            <a:headEnd/>
            <a:tailEnd/>
          </a:ln>
        </p:spPr>
        <p:txBody>
          <a:bodyPr/>
          <a:lstStyle/>
          <a:p>
            <a:endParaRPr lang="en-US"/>
          </a:p>
        </p:txBody>
      </p:sp>
      <p:sp>
        <p:nvSpPr>
          <p:cNvPr id="41989" name="Content Placeholder 1"/>
          <p:cNvSpPr>
            <a:spLocks noGrp="1"/>
          </p:cNvSpPr>
          <p:nvPr>
            <p:ph sz="quarter" idx="1"/>
          </p:nvPr>
        </p:nvSpPr>
        <p:spPr>
          <a:xfrm>
            <a:off x="301625" y="1527175"/>
            <a:ext cx="8504238" cy="4572000"/>
          </a:xfrm>
        </p:spPr>
        <p:txBody>
          <a:bodyPr/>
          <a:lstStyle/>
          <a:p>
            <a:pPr eaLnBrk="1" hangingPunct="1">
              <a:lnSpc>
                <a:spcPct val="90000"/>
              </a:lnSpc>
            </a:pPr>
            <a:r>
              <a:rPr lang="en-US" dirty="0"/>
              <a:t>Use spell-checker, but double-check that correct term has been used in context</a:t>
            </a:r>
          </a:p>
          <a:p>
            <a:pPr eaLnBrk="1" hangingPunct="1">
              <a:lnSpc>
                <a:spcPct val="90000"/>
              </a:lnSpc>
            </a:pPr>
            <a:r>
              <a:rPr lang="en-US" dirty="0"/>
              <a:t>Do not confuse their, there, they’re; site, cite and sight; aid and aide, etc.</a:t>
            </a:r>
            <a:endParaRPr lang="en-US" sz="1800" dirty="0"/>
          </a:p>
          <a:p>
            <a:pPr eaLnBrk="1" hangingPunct="1">
              <a:lnSpc>
                <a:spcPct val="90000"/>
              </a:lnSpc>
            </a:pPr>
            <a:r>
              <a:rPr lang="en-US" dirty="0"/>
              <a:t>Do not confuse it’s (it is) and its (possessive form, like his or her)</a:t>
            </a:r>
            <a:endParaRPr lang="en-US" sz="1800" dirty="0"/>
          </a:p>
          <a:p>
            <a:pPr eaLnBrk="1" hangingPunct="1">
              <a:lnSpc>
                <a:spcPct val="90000"/>
              </a:lnSpc>
            </a:pPr>
            <a:r>
              <a:rPr lang="en-US" sz="2800" dirty="0"/>
              <a:t>Know the difference between plurals and possessives, such as libraries (plural) versus library’s and libraries’ (</a:t>
            </a:r>
            <a:r>
              <a:rPr lang="en-US" sz="2800" dirty="0" smtClean="0"/>
              <a:t>possessive)</a:t>
            </a:r>
            <a:endParaRPr lang="en-US" sz="2800" dirty="0"/>
          </a:p>
          <a:p>
            <a:pPr eaLnBrk="1" hangingPunct="1">
              <a:lnSpc>
                <a:spcPct val="90000"/>
              </a:lnSpc>
              <a:buFont typeface="Wingdings 2" pitchFamily="-65" charset="2"/>
              <a:buNone/>
            </a:pPr>
            <a:r>
              <a:rPr lang="en-US" sz="2800" dirty="0"/>
              <a:t>(Thanks to Dr.</a:t>
            </a:r>
            <a:r>
              <a:rPr lang="en-US" sz="2800" dirty="0" smtClean="0"/>
              <a:t> Mary K. </a:t>
            </a:r>
            <a:r>
              <a:rPr lang="en-US" sz="2800" dirty="0" err="1" smtClean="0"/>
              <a:t>Chelton</a:t>
            </a:r>
            <a:r>
              <a:rPr lang="en-US" sz="2800" dirty="0" smtClean="0"/>
              <a:t> </a:t>
            </a:r>
            <a:r>
              <a:rPr lang="en-US" sz="2800" dirty="0"/>
              <a:t>for much of the </a:t>
            </a:r>
            <a:r>
              <a:rPr lang="en-US" sz="2800" dirty="0" smtClean="0"/>
              <a:t>above.)</a:t>
            </a:r>
            <a:r>
              <a:rPr lang="en-US" dirty="0" smtClean="0"/>
              <a:t> </a:t>
            </a:r>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2"/>
          <p:cNvSpPr>
            <a:spLocks noGrp="1"/>
          </p:cNvSpPr>
          <p:nvPr>
            <p:ph type="title"/>
          </p:nvPr>
        </p:nvSpPr>
        <p:spPr/>
        <p:txBody>
          <a:bodyPr/>
          <a:lstStyle/>
          <a:p>
            <a:pPr eaLnBrk="1" hangingPunct="1"/>
            <a:r>
              <a:rPr lang="en-US" dirty="0">
                <a:solidFill>
                  <a:srgbClr val="7B9899"/>
                </a:solidFill>
              </a:rPr>
              <a:t>Conclusions</a:t>
            </a:r>
          </a:p>
        </p:txBody>
      </p:sp>
      <p:sp>
        <p:nvSpPr>
          <p:cNvPr id="43011" name="Date Placeholder 23"/>
          <p:cNvSpPr>
            <a:spLocks noGrp="1"/>
          </p:cNvSpPr>
          <p:nvPr>
            <p:ph type="dt" sz="quarter" idx="10"/>
          </p:nvPr>
        </p:nvSpPr>
        <p:spPr bwMode="auto">
          <a:noFill/>
          <a:ln>
            <a:miter lim="800000"/>
            <a:headEnd/>
            <a:tailEnd/>
          </a:ln>
        </p:spPr>
        <p:txBody>
          <a:bodyPr/>
          <a:lstStyle/>
          <a:p>
            <a:r>
              <a:rPr lang="en-US" dirty="0" smtClean="0"/>
              <a:t>09-01-16</a:t>
            </a:r>
            <a:endParaRPr lang="en-US" dirty="0"/>
          </a:p>
        </p:txBody>
      </p:sp>
      <p:sp>
        <p:nvSpPr>
          <p:cNvPr id="43012" name="Footer Placeholder 3"/>
          <p:cNvSpPr>
            <a:spLocks noGrp="1"/>
          </p:cNvSpPr>
          <p:nvPr>
            <p:ph type="ftr" sz="quarter" idx="11"/>
          </p:nvPr>
        </p:nvSpPr>
        <p:spPr bwMode="auto">
          <a:noFill/>
          <a:ln>
            <a:miter lim="800000"/>
            <a:headEnd/>
            <a:tailEnd/>
          </a:ln>
        </p:spPr>
        <p:txBody>
          <a:bodyPr/>
          <a:lstStyle/>
          <a:p>
            <a:endParaRPr lang="en-US"/>
          </a:p>
        </p:txBody>
      </p:sp>
      <p:sp>
        <p:nvSpPr>
          <p:cNvPr id="43013" name="Content Placeholder 1"/>
          <p:cNvSpPr>
            <a:spLocks noGrp="1"/>
          </p:cNvSpPr>
          <p:nvPr>
            <p:ph sz="quarter" idx="1"/>
          </p:nvPr>
        </p:nvSpPr>
        <p:spPr>
          <a:xfrm>
            <a:off x="301625" y="1527175"/>
            <a:ext cx="8504238" cy="4572000"/>
          </a:xfrm>
        </p:spPr>
        <p:txBody>
          <a:bodyPr/>
          <a:lstStyle/>
          <a:p>
            <a:pPr eaLnBrk="1" hangingPunct="1"/>
            <a:r>
              <a:rPr lang="en-US" dirty="0"/>
              <a:t>This is a learning experience.  It may take some work to get a handle on all the </a:t>
            </a:r>
            <a:r>
              <a:rPr lang="en-US" dirty="0" smtClean="0"/>
              <a:t>nuances.</a:t>
            </a:r>
            <a:endParaRPr lang="en-US" dirty="0"/>
          </a:p>
          <a:p>
            <a:pPr eaLnBrk="1" hangingPunct="1"/>
            <a:r>
              <a:rPr lang="en-US" dirty="0"/>
              <a:t>Consider using </a:t>
            </a:r>
            <a:r>
              <a:rPr lang="en-US" dirty="0" err="1"/>
              <a:t>RefWorks</a:t>
            </a:r>
            <a:r>
              <a:rPr lang="en-US" dirty="0"/>
              <a:t>, but if so, BE SURE to double-check for accuracy.  Humans are smarter than software </a:t>
            </a:r>
            <a:r>
              <a:rPr lang="en-US" dirty="0" smtClean="0"/>
              <a:t>programs.</a:t>
            </a:r>
            <a:endParaRPr lang="en-US" dirty="0"/>
          </a:p>
          <a:p>
            <a:pPr eaLnBrk="1" hangingPunct="1"/>
            <a:r>
              <a:rPr lang="en-US" dirty="0"/>
              <a:t>See Chapter 3 of the APA </a:t>
            </a:r>
            <a:r>
              <a:rPr lang="en-US" i="1" dirty="0"/>
              <a:t>Manual</a:t>
            </a:r>
            <a:r>
              <a:rPr lang="en-US" dirty="0"/>
              <a:t> for tips on writing style and grammar &amp; usage (e.g. pp. 65-70, 77-84</a:t>
            </a:r>
            <a:r>
              <a:rPr lang="en-US" dirty="0" smtClean="0"/>
              <a:t>).</a:t>
            </a:r>
            <a:endParaRPr lang="en-US" dirty="0"/>
          </a:p>
          <a:p>
            <a:pPr eaLnBrk="1" hangingPunct="1"/>
            <a:r>
              <a:rPr lang="en-US" dirty="0"/>
              <a:t>Consult various online sources for additional </a:t>
            </a:r>
            <a:r>
              <a:rPr lang="en-US" dirty="0" smtClean="0"/>
              <a:t>help.</a:t>
            </a:r>
            <a:endParaRPr lang="en-US" dirty="0"/>
          </a:p>
          <a:p>
            <a:pPr eaLnBrk="1" hangingPunct="1">
              <a:buFont typeface="Wingdings 2" pitchFamily="-65" charset="2"/>
              <a:buNone/>
            </a:pPr>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Content Placeholder 1"/>
          <p:cNvSpPr>
            <a:spLocks noGrp="1"/>
          </p:cNvSpPr>
          <p:nvPr>
            <p:ph sz="quarter" idx="1"/>
          </p:nvPr>
        </p:nvSpPr>
        <p:spPr>
          <a:xfrm>
            <a:off x="301625" y="1527175"/>
            <a:ext cx="8504238" cy="4572000"/>
          </a:xfrm>
        </p:spPr>
        <p:txBody>
          <a:bodyPr/>
          <a:lstStyle/>
          <a:p>
            <a:pPr eaLnBrk="1" hangingPunct="1"/>
            <a:r>
              <a:rPr lang="en-US" dirty="0"/>
              <a:t>Finally, </a:t>
            </a:r>
            <a:r>
              <a:rPr lang="en-US" dirty="0">
                <a:solidFill>
                  <a:schemeClr val="accent1"/>
                </a:solidFill>
              </a:rPr>
              <a:t>PLEASE be sure to read assignment directions carefully</a:t>
            </a:r>
            <a:r>
              <a:rPr lang="en-US" dirty="0"/>
              <a:t>, no matter what the course</a:t>
            </a:r>
          </a:p>
          <a:p>
            <a:pPr eaLnBrk="1" hangingPunct="1"/>
            <a:r>
              <a:rPr lang="en-US" dirty="0"/>
              <a:t>Failure to follow basic assignment instructions is among the most common reasons that students do less well than they might have hoped</a:t>
            </a:r>
          </a:p>
          <a:p>
            <a:pPr eaLnBrk="1" hangingPunct="1"/>
            <a:endParaRPr lang="en-US" dirty="0"/>
          </a:p>
          <a:p>
            <a:pPr eaLnBrk="1" hangingPunct="1"/>
            <a:endParaRPr lang="en-US" dirty="0"/>
          </a:p>
          <a:p>
            <a:pPr eaLnBrk="1" hangingPunct="1"/>
            <a:r>
              <a:rPr lang="en-US" dirty="0"/>
              <a:t>Good luck!</a:t>
            </a:r>
          </a:p>
          <a:p>
            <a:pPr eaLnBrk="1" hangingPunct="1"/>
            <a:endParaRPr lang="en-US" dirty="0"/>
          </a:p>
        </p:txBody>
      </p:sp>
      <p:sp>
        <p:nvSpPr>
          <p:cNvPr id="44035" name="Date Placeholder 23"/>
          <p:cNvSpPr>
            <a:spLocks noGrp="1"/>
          </p:cNvSpPr>
          <p:nvPr>
            <p:ph type="dt" sz="quarter" idx="10"/>
          </p:nvPr>
        </p:nvSpPr>
        <p:spPr bwMode="auto">
          <a:noFill/>
          <a:ln>
            <a:miter lim="800000"/>
            <a:headEnd/>
            <a:tailEnd/>
          </a:ln>
        </p:spPr>
        <p:txBody>
          <a:bodyPr/>
          <a:lstStyle/>
          <a:p>
            <a:r>
              <a:rPr lang="en-US" dirty="0" smtClean="0"/>
              <a:t>09-01-16</a:t>
            </a:r>
            <a:endParaRPr lang="en-US" dirty="0"/>
          </a:p>
        </p:txBody>
      </p:sp>
      <p:sp>
        <p:nvSpPr>
          <p:cNvPr id="44036" name="Footer Placeholder 5"/>
          <p:cNvSpPr>
            <a:spLocks noGrp="1"/>
          </p:cNvSpPr>
          <p:nvPr>
            <p:ph type="ftr" sz="quarter" idx="11"/>
          </p:nvPr>
        </p:nvSpPr>
        <p:spPr bwMode="auto">
          <a:noFill/>
          <a:ln>
            <a:miter lim="800000"/>
            <a:headEnd/>
            <a:tailEnd/>
          </a:ln>
        </p:spPr>
        <p:txBody>
          <a:bodyPr/>
          <a:lstStyle/>
          <a:p>
            <a:endParaRPr lang="en-US"/>
          </a:p>
        </p:txBody>
      </p:sp>
      <p:sp>
        <p:nvSpPr>
          <p:cNvPr id="44037" name="Footer Placeholder 3"/>
          <p:cNvSpPr txBox="1">
            <a:spLocks noGrp="1"/>
          </p:cNvSpPr>
          <p:nvPr/>
        </p:nvSpPr>
        <p:spPr bwMode="auto">
          <a:xfrm>
            <a:off x="2133600" y="6203950"/>
            <a:ext cx="3581400" cy="384175"/>
          </a:xfrm>
          <a:prstGeom prst="rect">
            <a:avLst/>
          </a:prstGeom>
          <a:noFill/>
          <a:ln w="9525">
            <a:noFill/>
            <a:miter lim="800000"/>
            <a:headEnd/>
            <a:tailEnd/>
          </a:ln>
        </p:spPr>
        <p:txBody>
          <a:bodyPr anchor="ctr">
            <a:prstTxWarp prst="textNoShape">
              <a:avLst/>
            </a:prstTxWarp>
          </a:bodyPr>
          <a:lstStyle/>
          <a:p>
            <a:pPr algn="r"/>
            <a:endParaRPr lang="en-US" sz="1200">
              <a:solidFill>
                <a:schemeClr val="tx2"/>
              </a:solidFill>
              <a:latin typeface="Constantia" pitchFamily="-65" charset="0"/>
            </a:endParaRPr>
          </a:p>
        </p:txBody>
      </p:sp>
      <p:sp>
        <p:nvSpPr>
          <p:cNvPr id="44038" name="Title 6"/>
          <p:cNvSpPr>
            <a:spLocks noGrp="1"/>
          </p:cNvSpPr>
          <p:nvPr>
            <p:ph type="title"/>
          </p:nvPr>
        </p:nvSpPr>
        <p:spPr/>
        <p:txBody>
          <a:bodyPr/>
          <a:lstStyle/>
          <a:p>
            <a:pPr eaLnBrk="1" hangingPunct="1"/>
            <a:r>
              <a:rPr lang="en-US" dirty="0">
                <a:solidFill>
                  <a:srgbClr val="7B9899"/>
                </a:solidFill>
              </a:rPr>
              <a:t>Conclusions</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pPr eaLnBrk="1" hangingPunct="1"/>
            <a:r>
              <a:rPr lang="en-US" sz="2400" dirty="0">
                <a:solidFill>
                  <a:srgbClr val="7B9899"/>
                </a:solidFill>
              </a:rPr>
              <a:t>References </a:t>
            </a:r>
            <a:br>
              <a:rPr lang="en-US" sz="2400" dirty="0">
                <a:solidFill>
                  <a:srgbClr val="7B9899"/>
                </a:solidFill>
              </a:rPr>
            </a:br>
            <a:r>
              <a:rPr lang="en-US" sz="2400" dirty="0">
                <a:solidFill>
                  <a:srgbClr val="7B9899"/>
                </a:solidFill>
              </a:rPr>
              <a:t>[should be </a:t>
            </a:r>
            <a:r>
              <a:rPr lang="en-US" sz="2400" dirty="0" err="1">
                <a:solidFill>
                  <a:srgbClr val="7B9899"/>
                </a:solidFill>
              </a:rPr>
              <a:t>doublespaced</a:t>
            </a:r>
            <a:r>
              <a:rPr lang="en-US" sz="2400" dirty="0">
                <a:solidFill>
                  <a:srgbClr val="7B9899"/>
                </a:solidFill>
              </a:rPr>
              <a:t>]</a:t>
            </a:r>
          </a:p>
        </p:txBody>
      </p:sp>
      <p:sp>
        <p:nvSpPr>
          <p:cNvPr id="45059" name="Date Placeholder 23"/>
          <p:cNvSpPr>
            <a:spLocks noGrp="1"/>
          </p:cNvSpPr>
          <p:nvPr>
            <p:ph type="dt" sz="quarter" idx="10"/>
          </p:nvPr>
        </p:nvSpPr>
        <p:spPr bwMode="auto">
          <a:noFill/>
          <a:ln>
            <a:miter lim="800000"/>
            <a:headEnd/>
            <a:tailEnd/>
          </a:ln>
        </p:spPr>
        <p:txBody>
          <a:bodyPr/>
          <a:lstStyle/>
          <a:p>
            <a:r>
              <a:rPr lang="en-US" dirty="0" smtClean="0"/>
              <a:t>09-01-16</a:t>
            </a:r>
            <a:endParaRPr lang="en-US" dirty="0"/>
          </a:p>
        </p:txBody>
      </p:sp>
      <p:sp>
        <p:nvSpPr>
          <p:cNvPr id="45060" name="Footer Placeholder 3"/>
          <p:cNvSpPr>
            <a:spLocks noGrp="1"/>
          </p:cNvSpPr>
          <p:nvPr>
            <p:ph type="ftr" sz="quarter" idx="11"/>
          </p:nvPr>
        </p:nvSpPr>
        <p:spPr bwMode="auto">
          <a:noFill/>
          <a:ln>
            <a:miter lim="800000"/>
            <a:headEnd/>
            <a:tailEnd/>
          </a:ln>
        </p:spPr>
        <p:txBody>
          <a:bodyPr/>
          <a:lstStyle/>
          <a:p>
            <a:endParaRPr lang="en-US"/>
          </a:p>
        </p:txBody>
      </p:sp>
      <p:sp>
        <p:nvSpPr>
          <p:cNvPr id="45061" name="Content Placeholder 1"/>
          <p:cNvSpPr>
            <a:spLocks noGrp="1"/>
          </p:cNvSpPr>
          <p:nvPr>
            <p:ph sz="quarter" idx="1"/>
          </p:nvPr>
        </p:nvSpPr>
        <p:spPr>
          <a:xfrm>
            <a:off x="301625" y="1524000"/>
            <a:ext cx="8504238" cy="4881563"/>
          </a:xfrm>
        </p:spPr>
        <p:txBody>
          <a:bodyPr/>
          <a:lstStyle/>
          <a:p>
            <a:pPr marL="639763" indent="-639763" eaLnBrk="1" hangingPunct="1">
              <a:spcBef>
                <a:spcPts val="300"/>
              </a:spcBef>
              <a:buFont typeface="Wingdings 2" pitchFamily="-65" charset="2"/>
              <a:buNone/>
            </a:pPr>
            <a:r>
              <a:rPr lang="en-US" sz="1800" dirty="0" err="1"/>
              <a:t>Angeli</a:t>
            </a:r>
            <a:r>
              <a:rPr lang="en-US" sz="1800" dirty="0"/>
              <a:t>, E., Wagner, J., </a:t>
            </a:r>
            <a:r>
              <a:rPr lang="en-US" sz="1800" dirty="0" err="1"/>
              <a:t>Lawrick</a:t>
            </a:r>
            <a:r>
              <a:rPr lang="en-US" sz="1800" dirty="0"/>
              <a:t>, E., Moore, K., Anderson, M., </a:t>
            </a:r>
            <a:r>
              <a:rPr lang="en-US" sz="1800" dirty="0" err="1"/>
              <a:t>Soderland</a:t>
            </a:r>
            <a:r>
              <a:rPr lang="en-US" sz="1800" dirty="0"/>
              <a:t>, L., </a:t>
            </a:r>
            <a:r>
              <a:rPr lang="en-US" sz="1800" dirty="0" err="1"/>
              <a:t>Brizee</a:t>
            </a:r>
            <a:r>
              <a:rPr lang="en-US" sz="1800" dirty="0"/>
              <a:t>, A., &amp; Keck, R. (</a:t>
            </a:r>
            <a:r>
              <a:rPr lang="en-US" sz="1800" dirty="0" smtClean="0"/>
              <a:t>2013, March 1). </a:t>
            </a:r>
            <a:r>
              <a:rPr lang="en-US" sz="1800" i="1" dirty="0"/>
              <a:t>General format</a:t>
            </a:r>
            <a:r>
              <a:rPr lang="en-US" sz="1800" dirty="0"/>
              <a:t>. Retrieved from </a:t>
            </a:r>
            <a:r>
              <a:rPr lang="en-US" sz="1800" dirty="0">
                <a:hlinkClick r:id="rId2"/>
              </a:rPr>
              <a:t>http://owl.english.purdue.edu/owl/resource/560/01/</a:t>
            </a:r>
            <a:endParaRPr lang="en-US" sz="1800" dirty="0" smtClean="0"/>
          </a:p>
          <a:p>
            <a:pPr marL="639763" indent="-639763" eaLnBrk="1" hangingPunct="1">
              <a:spcBef>
                <a:spcPts val="300"/>
              </a:spcBef>
              <a:buNone/>
            </a:pPr>
            <a:r>
              <a:rPr lang="en-US" sz="1800" dirty="0" err="1" smtClean="0"/>
              <a:t>Himmelfarb</a:t>
            </a:r>
            <a:r>
              <a:rPr lang="en-US" sz="1800" dirty="0" smtClean="0"/>
              <a:t> Health Sciences Library.  (2016, February 5). APA citation style: Electronic image.  Retrieved from </a:t>
            </a:r>
            <a:r>
              <a:rPr lang="en-US" sz="1800" dirty="0" smtClean="0">
                <a:hlinkClick r:id="rId3"/>
              </a:rPr>
              <a:t>http://libguides.gwumc.edu/c.php?g=27779&amp;p=170351</a:t>
            </a:r>
            <a:r>
              <a:rPr lang="en-US" sz="1800" dirty="0" smtClean="0"/>
              <a:t>  </a:t>
            </a:r>
          </a:p>
          <a:p>
            <a:pPr marL="639763" indent="-639763" eaLnBrk="1" hangingPunct="1">
              <a:spcBef>
                <a:spcPts val="300"/>
              </a:spcBef>
              <a:buFont typeface="Wingdings 2" pitchFamily="-65" charset="2"/>
              <a:buNone/>
            </a:pPr>
            <a:r>
              <a:rPr lang="en-US" sz="1800" dirty="0" smtClean="0"/>
              <a:t>Landmark </a:t>
            </a:r>
            <a:r>
              <a:rPr lang="en-US" sz="1800" dirty="0"/>
              <a:t>College. (</a:t>
            </a:r>
            <a:r>
              <a:rPr lang="en-US" sz="1800" dirty="0" err="1"/>
              <a:t>n.d</a:t>
            </a:r>
            <a:r>
              <a:rPr lang="en-US" sz="1800" dirty="0"/>
              <a:t>.) </a:t>
            </a:r>
            <a:r>
              <a:rPr lang="en-US" sz="1800" i="1" dirty="0"/>
              <a:t>APA citation style, 6th edition.</a:t>
            </a:r>
            <a:r>
              <a:rPr lang="en-US" sz="1800" dirty="0"/>
              <a:t>  Retrieved </a:t>
            </a:r>
            <a:r>
              <a:rPr lang="en-US" sz="1800" dirty="0" smtClean="0"/>
              <a:t>August 30, 2016, </a:t>
            </a:r>
            <a:r>
              <a:rPr lang="en-US" sz="1800" dirty="0"/>
              <a:t>from </a:t>
            </a:r>
            <a:r>
              <a:rPr lang="en-US" sz="1800" dirty="0">
                <a:hlinkClick r:id="rId4"/>
              </a:rPr>
              <a:t>http://www.landmark.edu/Library/citation_guides/apa.cfm</a:t>
            </a:r>
            <a:r>
              <a:rPr lang="en-US" sz="1800" dirty="0"/>
              <a:t>  (esp. for citing images)</a:t>
            </a:r>
          </a:p>
          <a:p>
            <a:pPr marL="639763" indent="-639763" eaLnBrk="1" hangingPunct="1">
              <a:spcBef>
                <a:spcPts val="300"/>
              </a:spcBef>
              <a:buFont typeface="Wingdings 2" pitchFamily="-65" charset="2"/>
              <a:buNone/>
            </a:pPr>
            <a:r>
              <a:rPr lang="en-US" sz="1800" dirty="0"/>
              <a:t>Springfield Township High School Virtual Library. (</a:t>
            </a:r>
            <a:r>
              <a:rPr lang="en-US" sz="1800" dirty="0" smtClean="0"/>
              <a:t>2015, February 20).  </a:t>
            </a:r>
            <a:r>
              <a:rPr lang="en-US" sz="1800" dirty="0" err="1"/>
              <a:t>CopyrightFriendly</a:t>
            </a:r>
            <a:r>
              <a:rPr lang="en-US" sz="1800" dirty="0"/>
              <a:t>/Creative Commons/Fair Use in </a:t>
            </a:r>
            <a:r>
              <a:rPr lang="en-US" sz="1800" i="1" dirty="0"/>
              <a:t>Spartan guides.</a:t>
            </a:r>
            <a:r>
              <a:rPr lang="en-US" sz="1800" dirty="0"/>
              <a:t>  Retrieved </a:t>
            </a:r>
            <a:r>
              <a:rPr lang="en-US" sz="1800" dirty="0" smtClean="0"/>
              <a:t>from </a:t>
            </a:r>
            <a:r>
              <a:rPr lang="en-US" sz="1800" dirty="0">
                <a:hlinkClick r:id="rId5"/>
              </a:rPr>
              <a:t>http://sdst.libguides.com/content.php?pid=192765&amp;sid=2598362</a:t>
            </a:r>
            <a:r>
              <a:rPr lang="en-US" sz="1800" dirty="0"/>
              <a:t> (esp. for citing images)</a:t>
            </a:r>
            <a:endParaRPr lang="en-US" sz="1800" dirty="0" smtClean="0"/>
          </a:p>
          <a:p>
            <a:pPr marL="639763" indent="-639763" eaLnBrk="1" hangingPunct="1">
              <a:spcBef>
                <a:spcPts val="300"/>
              </a:spcBef>
              <a:buNone/>
            </a:pPr>
            <a:r>
              <a:rPr lang="en-US" sz="1800" dirty="0" smtClean="0"/>
              <a:t>Writing </a:t>
            </a:r>
            <a:r>
              <a:rPr lang="en-US" sz="1800" dirty="0"/>
              <a:t>Tutorial Services, Indiana University, Bloomington. (</a:t>
            </a:r>
            <a:r>
              <a:rPr lang="en-US" sz="1800" dirty="0" smtClean="0"/>
              <a:t>2014, April 7). </a:t>
            </a:r>
            <a:r>
              <a:rPr lang="en-US" sz="1800" dirty="0"/>
              <a:t>Plagiarism: What it is, and how to avoid </a:t>
            </a:r>
            <a:r>
              <a:rPr lang="en-US" sz="1800" dirty="0" smtClean="0"/>
              <a:t>it</a:t>
            </a:r>
            <a:r>
              <a:rPr lang="en-US" sz="1800" i="1" dirty="0" smtClean="0"/>
              <a:t>.</a:t>
            </a:r>
            <a:r>
              <a:rPr lang="en-US" sz="1800" dirty="0"/>
              <a:t>  Retrieved  from </a:t>
            </a:r>
            <a:r>
              <a:rPr lang="en-US" sz="1800" dirty="0">
                <a:hlinkClick r:id="rId6"/>
              </a:rPr>
              <a:t>http://www.indiana.edu/~</a:t>
            </a:r>
            <a:r>
              <a:rPr lang="en-US" sz="1800" dirty="0" smtClean="0">
                <a:hlinkClick r:id="rId6"/>
              </a:rPr>
              <a:t>wts/pamphlets/plagiarism.shtml</a:t>
            </a:r>
            <a:r>
              <a:rPr lang="en-US" sz="1800" dirty="0" smtClean="0"/>
              <a:t> </a:t>
            </a:r>
            <a:endParaRPr lang="en-US" sz="1800"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2"/>
          <p:cNvSpPr>
            <a:spLocks noGrp="1"/>
          </p:cNvSpPr>
          <p:nvPr>
            <p:ph type="title"/>
          </p:nvPr>
        </p:nvSpPr>
        <p:spPr/>
        <p:txBody>
          <a:bodyPr/>
          <a:lstStyle/>
          <a:p>
            <a:pPr eaLnBrk="1" hangingPunct="1"/>
            <a:r>
              <a:rPr lang="en-US" dirty="0">
                <a:solidFill>
                  <a:srgbClr val="7B9899"/>
                </a:solidFill>
              </a:rPr>
              <a:t>Additional Resources</a:t>
            </a:r>
          </a:p>
        </p:txBody>
      </p:sp>
      <p:sp>
        <p:nvSpPr>
          <p:cNvPr id="46083" name="Date Placeholder 23"/>
          <p:cNvSpPr>
            <a:spLocks noGrp="1"/>
          </p:cNvSpPr>
          <p:nvPr>
            <p:ph type="dt" sz="quarter" idx="10"/>
          </p:nvPr>
        </p:nvSpPr>
        <p:spPr bwMode="auto">
          <a:noFill/>
          <a:ln>
            <a:miter lim="800000"/>
            <a:headEnd/>
            <a:tailEnd/>
          </a:ln>
        </p:spPr>
        <p:txBody>
          <a:bodyPr/>
          <a:lstStyle/>
          <a:p>
            <a:r>
              <a:rPr lang="en-US" dirty="0" smtClean="0"/>
              <a:t>09-01-16</a:t>
            </a:r>
            <a:endParaRPr lang="en-US" dirty="0"/>
          </a:p>
        </p:txBody>
      </p:sp>
      <p:sp>
        <p:nvSpPr>
          <p:cNvPr id="46084" name="Footer Placeholder 3"/>
          <p:cNvSpPr>
            <a:spLocks noGrp="1"/>
          </p:cNvSpPr>
          <p:nvPr>
            <p:ph type="ftr" sz="quarter" idx="11"/>
          </p:nvPr>
        </p:nvSpPr>
        <p:spPr bwMode="auto">
          <a:noFill/>
          <a:ln>
            <a:miter lim="800000"/>
            <a:headEnd/>
            <a:tailEnd/>
          </a:ln>
        </p:spPr>
        <p:txBody>
          <a:bodyPr/>
          <a:lstStyle/>
          <a:p>
            <a:endParaRPr lang="en-US"/>
          </a:p>
        </p:txBody>
      </p:sp>
      <p:sp>
        <p:nvSpPr>
          <p:cNvPr id="46085" name="Content Placeholder 1"/>
          <p:cNvSpPr>
            <a:spLocks noGrp="1"/>
          </p:cNvSpPr>
          <p:nvPr>
            <p:ph sz="quarter" idx="1"/>
          </p:nvPr>
        </p:nvSpPr>
        <p:spPr>
          <a:xfrm>
            <a:off x="301625" y="1527175"/>
            <a:ext cx="8504238" cy="4572000"/>
          </a:xfrm>
        </p:spPr>
        <p:txBody>
          <a:bodyPr/>
          <a:lstStyle/>
          <a:p>
            <a:pPr marL="639763" indent="-639763" eaLnBrk="1" hangingPunct="1">
              <a:lnSpc>
                <a:spcPct val="90000"/>
              </a:lnSpc>
              <a:spcBef>
                <a:spcPts val="600"/>
              </a:spcBef>
              <a:buFont typeface="Wingdings 2" pitchFamily="-65" charset="2"/>
              <a:buNone/>
            </a:pPr>
            <a:r>
              <a:rPr lang="en-US" sz="2000" dirty="0"/>
              <a:t>American Psychological Association.  </a:t>
            </a:r>
            <a:r>
              <a:rPr lang="en-US" sz="2000" dirty="0" smtClean="0"/>
              <a:t>(© 2015).</a:t>
            </a:r>
            <a:r>
              <a:rPr lang="en-US" sz="2000" dirty="0"/>
              <a:t>  Frequently asked questions about APA style</a:t>
            </a:r>
            <a:r>
              <a:rPr lang="en-US" sz="2000" i="1" dirty="0"/>
              <a:t>. </a:t>
            </a:r>
            <a:r>
              <a:rPr lang="en-US" sz="2000" dirty="0"/>
              <a:t> Retrieved from </a:t>
            </a:r>
            <a:r>
              <a:rPr lang="en-US" sz="2000" dirty="0">
                <a:hlinkClick r:id="rId2"/>
              </a:rPr>
              <a:t>http://www.apastyle.org/learn/faqs/index.aspx</a:t>
            </a:r>
            <a:endParaRPr lang="en-US" sz="2000" dirty="0" smtClean="0"/>
          </a:p>
          <a:p>
            <a:pPr marL="639763" indent="-639763" eaLnBrk="1" hangingPunct="1">
              <a:lnSpc>
                <a:spcPct val="90000"/>
              </a:lnSpc>
              <a:spcBef>
                <a:spcPts val="600"/>
              </a:spcBef>
              <a:buFont typeface="Wingdings 2" pitchFamily="-65" charset="2"/>
              <a:buNone/>
            </a:pPr>
            <a:endParaRPr lang="en-US" sz="2000" dirty="0" smtClean="0"/>
          </a:p>
          <a:p>
            <a:pPr marL="639763" indent="-639763" eaLnBrk="1" hangingPunct="1">
              <a:lnSpc>
                <a:spcPct val="90000"/>
              </a:lnSpc>
              <a:spcBef>
                <a:spcPts val="600"/>
              </a:spcBef>
              <a:buNone/>
            </a:pPr>
            <a:r>
              <a:rPr lang="en-US" sz="2000" dirty="0" smtClean="0"/>
              <a:t>Seas, K, &amp; </a:t>
            </a:r>
            <a:r>
              <a:rPr lang="en-US" sz="2000" dirty="0" err="1" smtClean="0"/>
              <a:t>Brizee</a:t>
            </a:r>
            <a:r>
              <a:rPr lang="en-US" sz="2000" dirty="0" smtClean="0"/>
              <a:t>, A. (2012, July 3). APA Style workshop</a:t>
            </a:r>
            <a:r>
              <a:rPr lang="en-US" sz="2000" i="1" dirty="0" smtClean="0"/>
              <a:t>.</a:t>
            </a:r>
            <a:r>
              <a:rPr lang="en-US" sz="2000" dirty="0" smtClean="0"/>
              <a:t> Retrieved from </a:t>
            </a:r>
            <a:r>
              <a:rPr lang="en-US" sz="2000" dirty="0" smtClean="0">
                <a:hlinkClick r:id="rId3"/>
              </a:rPr>
              <a:t>http://owl.english.purdue.edu/owl/resource/664/01/</a:t>
            </a:r>
            <a:r>
              <a:rPr lang="en-US" sz="2000" dirty="0" smtClean="0"/>
              <a:t> </a:t>
            </a:r>
          </a:p>
          <a:p>
            <a:pPr marL="639763" indent="-639763" eaLnBrk="1" hangingPunct="1">
              <a:lnSpc>
                <a:spcPct val="90000"/>
              </a:lnSpc>
              <a:spcBef>
                <a:spcPts val="600"/>
              </a:spcBef>
              <a:buFont typeface="Wingdings 2" pitchFamily="-65" charset="2"/>
              <a:buNone/>
            </a:pPr>
            <a:endParaRPr lang="en-US" sz="2000" dirty="0" smtClean="0"/>
          </a:p>
          <a:p>
            <a:pPr marL="639763" indent="-639763" eaLnBrk="1" hangingPunct="1">
              <a:lnSpc>
                <a:spcPct val="90000"/>
              </a:lnSpc>
              <a:spcBef>
                <a:spcPts val="600"/>
              </a:spcBef>
              <a:buNone/>
            </a:pPr>
            <a:r>
              <a:rPr lang="en-US" sz="2000" dirty="0"/>
              <a:t>University of Alberta Libraries. </a:t>
            </a:r>
            <a:r>
              <a:rPr lang="en-US" sz="2000" dirty="0" smtClean="0"/>
              <a:t>(2015, December 8). APA citation style</a:t>
            </a:r>
            <a:r>
              <a:rPr lang="en-US" sz="2000" i="1" dirty="0" smtClean="0"/>
              <a:t>. </a:t>
            </a:r>
            <a:r>
              <a:rPr lang="en-US" sz="2000" dirty="0"/>
              <a:t>Retrieved </a:t>
            </a:r>
            <a:r>
              <a:rPr lang="en-US" sz="2000" dirty="0" smtClean="0"/>
              <a:t>from </a:t>
            </a:r>
            <a:r>
              <a:rPr lang="en-US" sz="2000" dirty="0">
                <a:hlinkClick r:id="rId4"/>
              </a:rPr>
              <a:t>http://</a:t>
            </a:r>
            <a:r>
              <a:rPr lang="en-US" sz="2000" dirty="0" smtClean="0">
                <a:hlinkClick r:id="rId4"/>
              </a:rPr>
              <a:t>guides.library.ualberta.ca/apa-citation-style</a:t>
            </a:r>
            <a:r>
              <a:rPr lang="en-US" sz="2000" dirty="0"/>
              <a:t/>
            </a:r>
            <a:br>
              <a:rPr lang="en-US" sz="2000" dirty="0"/>
            </a:br>
            <a:endParaRPr lang="en-US" sz="2000" dirty="0" smtClean="0"/>
          </a:p>
          <a:p>
            <a:pPr marL="639763" indent="-639763" eaLnBrk="1" hangingPunct="1">
              <a:lnSpc>
                <a:spcPct val="80000"/>
              </a:lnSpc>
              <a:buFont typeface="Wingdings 2" pitchFamily="-65" charset="2"/>
              <a:buNone/>
            </a:pPr>
            <a:r>
              <a:rPr lang="en-US" sz="1800" dirty="0" smtClean="0"/>
              <a:t>You </a:t>
            </a:r>
            <a:r>
              <a:rPr lang="en-US" sz="1800" dirty="0"/>
              <a:t>also may wish to consult the APA Style blog (</a:t>
            </a:r>
            <a:r>
              <a:rPr lang="en-US" sz="1800" dirty="0">
                <a:hlinkClick r:id="rId5"/>
              </a:rPr>
              <a:t>http://blog.apastyle.org/</a:t>
            </a:r>
            <a:r>
              <a:rPr lang="en-US" sz="1800" dirty="0"/>
              <a:t>).</a:t>
            </a:r>
          </a:p>
          <a:p>
            <a:pPr marL="639763" indent="-639763" eaLnBrk="1" hangingPunct="1">
              <a:lnSpc>
                <a:spcPct val="80000"/>
              </a:lnSpc>
              <a:buFont typeface="Wingdings 2" pitchFamily="-65" charset="2"/>
              <a:buNone/>
            </a:pPr>
            <a:endParaRPr lang="en-US" sz="1600" dirty="0"/>
          </a:p>
          <a:p>
            <a:pPr marL="639763" indent="-639763" eaLnBrk="1" hangingPunct="1">
              <a:lnSpc>
                <a:spcPct val="80000"/>
              </a:lnSpc>
              <a:buFont typeface="Wingdings 2" pitchFamily="-65" charset="2"/>
              <a:buNone/>
            </a:pPr>
            <a:endParaRPr lang="en-US" sz="1600"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2"/>
          <p:cNvSpPr>
            <a:spLocks noGrp="1"/>
          </p:cNvSpPr>
          <p:nvPr>
            <p:ph type="title"/>
          </p:nvPr>
        </p:nvSpPr>
        <p:spPr/>
        <p:txBody>
          <a:bodyPr/>
          <a:lstStyle/>
          <a:p>
            <a:pPr eaLnBrk="1" hangingPunct="1"/>
            <a:endParaRPr lang="en-US" dirty="0">
              <a:solidFill>
                <a:srgbClr val="7B9899"/>
              </a:solidFill>
            </a:endParaRPr>
          </a:p>
        </p:txBody>
      </p:sp>
      <p:sp>
        <p:nvSpPr>
          <p:cNvPr id="47107" name="Date Placeholder 23"/>
          <p:cNvSpPr>
            <a:spLocks noGrp="1"/>
          </p:cNvSpPr>
          <p:nvPr>
            <p:ph type="dt" sz="quarter" idx="10"/>
          </p:nvPr>
        </p:nvSpPr>
        <p:spPr bwMode="auto">
          <a:noFill/>
          <a:ln>
            <a:miter lim="800000"/>
            <a:headEnd/>
            <a:tailEnd/>
          </a:ln>
        </p:spPr>
        <p:txBody>
          <a:bodyPr/>
          <a:lstStyle/>
          <a:p>
            <a:r>
              <a:rPr lang="en-US" dirty="0" smtClean="0"/>
              <a:t>09-01-16</a:t>
            </a:r>
            <a:endParaRPr lang="en-US" dirty="0"/>
          </a:p>
        </p:txBody>
      </p:sp>
      <p:sp>
        <p:nvSpPr>
          <p:cNvPr id="47108" name="Footer Placeholder 3"/>
          <p:cNvSpPr>
            <a:spLocks noGrp="1"/>
          </p:cNvSpPr>
          <p:nvPr>
            <p:ph type="ftr" sz="quarter" idx="11"/>
          </p:nvPr>
        </p:nvSpPr>
        <p:spPr bwMode="auto">
          <a:noFill/>
          <a:ln>
            <a:miter lim="800000"/>
            <a:headEnd/>
            <a:tailEnd/>
          </a:ln>
        </p:spPr>
        <p:txBody>
          <a:bodyPr/>
          <a:lstStyle/>
          <a:p>
            <a:endParaRPr lang="en-US" dirty="0"/>
          </a:p>
        </p:txBody>
      </p:sp>
      <p:sp>
        <p:nvSpPr>
          <p:cNvPr id="47109" name="Content Placeholder 1"/>
          <p:cNvSpPr>
            <a:spLocks noGrp="1"/>
          </p:cNvSpPr>
          <p:nvPr>
            <p:ph sz="quarter" idx="1"/>
          </p:nvPr>
        </p:nvSpPr>
        <p:spPr>
          <a:xfrm>
            <a:off x="301625" y="1527175"/>
            <a:ext cx="8504238" cy="4572000"/>
          </a:xfrm>
        </p:spPr>
        <p:txBody>
          <a:bodyPr/>
          <a:lstStyle/>
          <a:p>
            <a:pPr eaLnBrk="1" hangingPunct="1"/>
            <a:r>
              <a:rPr lang="en-US" dirty="0"/>
              <a:t>This work is licensed under the Creative Commons Attribution-</a:t>
            </a:r>
            <a:r>
              <a:rPr lang="en-US" dirty="0" err="1"/>
              <a:t>NonCommercial</a:t>
            </a:r>
            <a:r>
              <a:rPr lang="en-US" dirty="0"/>
              <a:t>-</a:t>
            </a:r>
            <a:r>
              <a:rPr lang="en-US" dirty="0" err="1"/>
              <a:t>ShareAlike</a:t>
            </a:r>
            <a:r>
              <a:rPr lang="en-US" dirty="0"/>
              <a:t> 3.0 </a:t>
            </a:r>
            <a:r>
              <a:rPr lang="en-US" dirty="0" err="1"/>
              <a:t>Unported</a:t>
            </a:r>
            <a:r>
              <a:rPr lang="en-US" dirty="0"/>
              <a:t> License. To view a copy of this license, visit </a:t>
            </a:r>
            <a:r>
              <a:rPr lang="en-US" dirty="0">
                <a:hlinkClick r:id="rId2"/>
              </a:rPr>
              <a:t>http://creativecommons.org/licenses/by-nc-sa/3.0/</a:t>
            </a:r>
            <a:r>
              <a:rPr lang="en-US" dirty="0"/>
              <a:t>  or send a letter to Creative Commons, 171 Second Street, Suite 300, San Francisco, California, 94105, USA.</a:t>
            </a:r>
          </a:p>
          <a:p>
            <a:pPr eaLnBrk="1" hangingPunct="1"/>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2"/>
          <p:cNvSpPr>
            <a:spLocks noGrp="1"/>
          </p:cNvSpPr>
          <p:nvPr>
            <p:ph type="title"/>
          </p:nvPr>
        </p:nvSpPr>
        <p:spPr/>
        <p:txBody>
          <a:bodyPr/>
          <a:lstStyle/>
          <a:p>
            <a:pPr eaLnBrk="1" hangingPunct="1"/>
            <a:endParaRPr lang="en-US" dirty="0">
              <a:solidFill>
                <a:srgbClr val="7B9899"/>
              </a:solidFill>
            </a:endParaRPr>
          </a:p>
        </p:txBody>
      </p:sp>
      <p:sp>
        <p:nvSpPr>
          <p:cNvPr id="48131" name="Date Placeholder 23"/>
          <p:cNvSpPr>
            <a:spLocks noGrp="1"/>
          </p:cNvSpPr>
          <p:nvPr>
            <p:ph type="dt" sz="quarter" idx="10"/>
          </p:nvPr>
        </p:nvSpPr>
        <p:spPr bwMode="auto">
          <a:noFill/>
          <a:ln>
            <a:miter lim="800000"/>
            <a:headEnd/>
            <a:tailEnd/>
          </a:ln>
        </p:spPr>
        <p:txBody>
          <a:bodyPr/>
          <a:lstStyle/>
          <a:p>
            <a:r>
              <a:rPr lang="en-US" dirty="0" smtClean="0"/>
              <a:t>09-01-16</a:t>
            </a:r>
            <a:endParaRPr lang="en-US" dirty="0"/>
          </a:p>
        </p:txBody>
      </p:sp>
      <p:sp>
        <p:nvSpPr>
          <p:cNvPr id="48132" name="Footer Placeholder 3"/>
          <p:cNvSpPr>
            <a:spLocks noGrp="1"/>
          </p:cNvSpPr>
          <p:nvPr>
            <p:ph type="ftr" sz="quarter" idx="11"/>
          </p:nvPr>
        </p:nvSpPr>
        <p:spPr bwMode="auto">
          <a:noFill/>
          <a:ln>
            <a:miter lim="800000"/>
            <a:headEnd/>
            <a:tailEnd/>
          </a:ln>
        </p:spPr>
        <p:txBody>
          <a:bodyPr/>
          <a:lstStyle/>
          <a:p>
            <a:endParaRPr lang="en-US"/>
          </a:p>
        </p:txBody>
      </p:sp>
      <p:sp>
        <p:nvSpPr>
          <p:cNvPr id="48133" name="Content Placeholder 1"/>
          <p:cNvSpPr>
            <a:spLocks noGrp="1"/>
          </p:cNvSpPr>
          <p:nvPr>
            <p:ph sz="quarter" idx="1"/>
          </p:nvPr>
        </p:nvSpPr>
        <p:spPr>
          <a:xfrm>
            <a:off x="301625" y="1527175"/>
            <a:ext cx="8504238" cy="4572000"/>
          </a:xfrm>
        </p:spPr>
        <p:txBody>
          <a:bodyPr/>
          <a:lstStyle/>
          <a:p>
            <a:pPr eaLnBrk="1" hangingPunct="1"/>
            <a:r>
              <a:rPr lang="en-US" dirty="0"/>
              <a:t>For further information, please contact:</a:t>
            </a:r>
          </a:p>
          <a:p>
            <a:pPr eaLnBrk="1" hangingPunct="1"/>
            <a:endParaRPr lang="en-US" dirty="0"/>
          </a:p>
          <a:p>
            <a:pPr eaLnBrk="1" hangingPunct="1">
              <a:buFont typeface="Wingdings 2" pitchFamily="-65" charset="2"/>
              <a:buNone/>
            </a:pPr>
            <a:r>
              <a:rPr lang="en-US" dirty="0"/>
              <a:t>			</a:t>
            </a:r>
            <a:r>
              <a:rPr lang="en-US" dirty="0">
                <a:hlinkClick r:id="rId3"/>
              </a:rPr>
              <a:t>ping.li@qc.cuny.edu</a:t>
            </a:r>
            <a:r>
              <a:rPr lang="en-US" dirty="0"/>
              <a:t>, </a:t>
            </a:r>
          </a:p>
          <a:p>
            <a:pPr eaLnBrk="1" hangingPunct="1">
              <a:buFont typeface="Wingdings 2" pitchFamily="-65" charset="2"/>
              <a:buNone/>
            </a:pPr>
            <a:r>
              <a:rPr lang="en-US" dirty="0"/>
              <a:t>			</a:t>
            </a:r>
          </a:p>
          <a:p>
            <a:pPr eaLnBrk="1" hangingPunct="1">
              <a:buFont typeface="Wingdings 2" pitchFamily="-65" charset="2"/>
              <a:buNone/>
            </a:pPr>
            <a:r>
              <a:rPr lang="en-US" dirty="0"/>
              <a:t>			</a:t>
            </a:r>
            <a:r>
              <a:rPr lang="en-US">
                <a:hlinkClick r:id="rId4"/>
              </a:rPr>
              <a:t>claudia.perry@qc.cuny.edu</a:t>
            </a:r>
            <a:endParaRPr lang="en-US" dirty="0"/>
          </a:p>
          <a:p>
            <a:pPr eaLnBrk="1" hangingPunct="1">
              <a:buFont typeface="Wingdings 2" pitchFamily="-65" charset="2"/>
              <a:buNone/>
            </a:pPr>
            <a:endParaRPr lang="en-US" dirty="0"/>
          </a:p>
          <a:p>
            <a:pPr eaLnBrk="1" hangingPunct="1">
              <a:buFont typeface="Wingdings 2" pitchFamily="-65" charset="2"/>
              <a:buNone/>
            </a:pPr>
            <a:r>
              <a:rPr lang="en-US" dirty="0"/>
              <a:t> </a:t>
            </a:r>
          </a:p>
        </p:txBody>
      </p:sp>
      <p:pic>
        <p:nvPicPr>
          <p:cNvPr id="48134" name="Picture 6" descr="cc.png"/>
          <p:cNvPicPr>
            <a:picLocks noChangeAspect="1"/>
          </p:cNvPicPr>
          <p:nvPr/>
        </p:nvPicPr>
        <p:blipFill>
          <a:blip r:embed="rId5"/>
          <a:srcRect/>
          <a:stretch>
            <a:fillRect/>
          </a:stretch>
        </p:blipFill>
        <p:spPr bwMode="auto">
          <a:xfrm>
            <a:off x="2776538" y="4724400"/>
            <a:ext cx="3590925" cy="396875"/>
          </a:xfrm>
          <a:prstGeom prst="rect">
            <a:avLst/>
          </a:prstGeom>
          <a:noFill/>
          <a:ln w="9525">
            <a:noFill/>
            <a:miter lim="800000"/>
            <a:headEnd/>
            <a:tailEnd/>
          </a:ln>
        </p:spPr>
      </p:pic>
      <p:pic>
        <p:nvPicPr>
          <p:cNvPr id="48135" name="Picture 5" descr="ccbyncsa.png                                                   0000003C&#10;STORE N GO                     00000000:">
            <a:hlinkClick r:id="rId6"/>
          </p:cNvPr>
          <p:cNvPicPr>
            <a:picLocks noChangeAspect="1" noChangeArrowheads="1"/>
          </p:cNvPicPr>
          <p:nvPr/>
        </p:nvPicPr>
        <p:blipFill>
          <a:blip r:embed="rId7"/>
          <a:srcRect/>
          <a:stretch>
            <a:fillRect/>
          </a:stretch>
        </p:blipFill>
        <p:spPr bwMode="auto">
          <a:xfrm>
            <a:off x="304800" y="6376988"/>
            <a:ext cx="1117600" cy="3937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2"/>
          <p:cNvSpPr>
            <a:spLocks noGrp="1"/>
          </p:cNvSpPr>
          <p:nvPr>
            <p:ph type="title"/>
          </p:nvPr>
        </p:nvSpPr>
        <p:spPr/>
        <p:txBody>
          <a:bodyPr/>
          <a:lstStyle/>
          <a:p>
            <a:pPr eaLnBrk="1" hangingPunct="1"/>
            <a:r>
              <a:rPr lang="en-US" dirty="0">
                <a:solidFill>
                  <a:srgbClr val="7B9899"/>
                </a:solidFill>
              </a:rPr>
              <a:t>Other misconceptions…</a:t>
            </a:r>
          </a:p>
        </p:txBody>
      </p:sp>
      <p:sp>
        <p:nvSpPr>
          <p:cNvPr id="16387" name="Date Placeholder 23"/>
          <p:cNvSpPr>
            <a:spLocks noGrp="1"/>
          </p:cNvSpPr>
          <p:nvPr>
            <p:ph type="dt" sz="quarter" idx="10"/>
          </p:nvPr>
        </p:nvSpPr>
        <p:spPr bwMode="auto">
          <a:noFill/>
          <a:ln>
            <a:miter lim="800000"/>
            <a:headEnd/>
            <a:tailEnd/>
          </a:ln>
        </p:spPr>
        <p:txBody>
          <a:bodyPr/>
          <a:lstStyle/>
          <a:p>
            <a:r>
              <a:rPr lang="en-US" dirty="0" smtClean="0"/>
              <a:t>09-01-16</a:t>
            </a:r>
            <a:endParaRPr lang="en-US" dirty="0"/>
          </a:p>
        </p:txBody>
      </p:sp>
      <p:sp>
        <p:nvSpPr>
          <p:cNvPr id="16388" name="Footer Placeholder 3"/>
          <p:cNvSpPr>
            <a:spLocks noGrp="1"/>
          </p:cNvSpPr>
          <p:nvPr>
            <p:ph type="ftr" sz="quarter" idx="11"/>
          </p:nvPr>
        </p:nvSpPr>
        <p:spPr bwMode="auto">
          <a:noFill/>
          <a:ln>
            <a:miter lim="800000"/>
            <a:headEnd/>
            <a:tailEnd/>
          </a:ln>
        </p:spPr>
        <p:txBody>
          <a:bodyPr/>
          <a:lstStyle/>
          <a:p>
            <a:endParaRPr lang="en-US"/>
          </a:p>
        </p:txBody>
      </p:sp>
      <p:sp>
        <p:nvSpPr>
          <p:cNvPr id="16389" name="Content Placeholder 1"/>
          <p:cNvSpPr>
            <a:spLocks noGrp="1"/>
          </p:cNvSpPr>
          <p:nvPr>
            <p:ph sz="quarter" idx="1"/>
          </p:nvPr>
        </p:nvSpPr>
        <p:spPr>
          <a:xfrm>
            <a:off x="301625" y="1527175"/>
            <a:ext cx="8504238" cy="4572000"/>
          </a:xfrm>
        </p:spPr>
        <p:txBody>
          <a:bodyPr/>
          <a:lstStyle/>
          <a:p>
            <a:pPr eaLnBrk="1" hangingPunct="1"/>
            <a:r>
              <a:rPr lang="en-US" dirty="0"/>
              <a:t>Plagiarism and the World Wide Web</a:t>
            </a:r>
          </a:p>
          <a:p>
            <a:pPr lvl="1" eaLnBrk="1" hangingPunct="1"/>
            <a:r>
              <a:rPr lang="en-US" dirty="0"/>
              <a:t>Similar rules apply as in print sources </a:t>
            </a:r>
          </a:p>
          <a:p>
            <a:pPr lvl="1" eaLnBrk="1" hangingPunct="1"/>
            <a:r>
              <a:rPr lang="en-US" dirty="0"/>
              <a:t>Particularly important for visual images and graphics!</a:t>
            </a:r>
          </a:p>
          <a:p>
            <a:pPr lvl="1" eaLnBrk="1" hangingPunct="1"/>
            <a:r>
              <a:rPr lang="en-US" dirty="0"/>
              <a:t>Become aware of sources of Public Domain or copyright friendly images (</a:t>
            </a:r>
            <a:r>
              <a:rPr lang="en-US" dirty="0">
                <a:hlinkClick r:id="rId2"/>
              </a:rPr>
              <a:t>http://sdst.libguides.com/content.php?pid=192765&amp;sid=2598362</a:t>
            </a:r>
            <a:r>
              <a:rPr lang="en-US" dirty="0"/>
              <a:t> )</a:t>
            </a:r>
          </a:p>
          <a:p>
            <a:pPr eaLnBrk="1" hangingPunct="1"/>
            <a:r>
              <a:rPr lang="en-US" dirty="0"/>
              <a:t>Other issues</a:t>
            </a:r>
          </a:p>
          <a:p>
            <a:pPr lvl="1" eaLnBrk="1" hangingPunct="1"/>
            <a:r>
              <a:rPr lang="en-US" dirty="0"/>
              <a:t>“Common knowledge” vs. facts or data not widely known or subject to interpretation</a:t>
            </a:r>
          </a:p>
          <a:p>
            <a:pPr lvl="1" eaLnBrk="1" hangingPunct="1">
              <a:buFont typeface="Wingdings 2" pitchFamily="-65" charset="2"/>
              <a:buNone/>
            </a:pPr>
            <a:r>
              <a:rPr lang="en-US" dirty="0"/>
              <a:t>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2"/>
          <p:cNvSpPr>
            <a:spLocks noGrp="1"/>
          </p:cNvSpPr>
          <p:nvPr>
            <p:ph type="title"/>
          </p:nvPr>
        </p:nvSpPr>
        <p:spPr/>
        <p:txBody>
          <a:bodyPr/>
          <a:lstStyle/>
          <a:p>
            <a:pPr eaLnBrk="1" hangingPunct="1"/>
            <a:r>
              <a:rPr lang="en-US" dirty="0">
                <a:solidFill>
                  <a:srgbClr val="7B9899"/>
                </a:solidFill>
              </a:rPr>
              <a:t>References (page)</a:t>
            </a:r>
          </a:p>
        </p:txBody>
      </p:sp>
      <p:sp>
        <p:nvSpPr>
          <p:cNvPr id="17411" name="Date Placeholder 23"/>
          <p:cNvSpPr>
            <a:spLocks noGrp="1"/>
          </p:cNvSpPr>
          <p:nvPr>
            <p:ph type="dt" sz="quarter" idx="10"/>
          </p:nvPr>
        </p:nvSpPr>
        <p:spPr bwMode="auto">
          <a:xfrm>
            <a:off x="5791200" y="6405563"/>
            <a:ext cx="3044825" cy="365125"/>
          </a:xfrm>
          <a:noFill/>
          <a:ln>
            <a:miter lim="800000"/>
            <a:headEnd/>
            <a:tailEnd/>
          </a:ln>
        </p:spPr>
        <p:txBody>
          <a:bodyPr/>
          <a:lstStyle/>
          <a:p>
            <a:r>
              <a:rPr lang="en-US" dirty="0" smtClean="0"/>
              <a:t>09-01-16</a:t>
            </a:r>
            <a:endParaRPr lang="en-US" dirty="0"/>
          </a:p>
        </p:txBody>
      </p:sp>
      <p:sp>
        <p:nvSpPr>
          <p:cNvPr id="17412" name="Footer Placeholder 3"/>
          <p:cNvSpPr>
            <a:spLocks noGrp="1"/>
          </p:cNvSpPr>
          <p:nvPr>
            <p:ph type="ftr" sz="quarter" idx="11"/>
          </p:nvPr>
        </p:nvSpPr>
        <p:spPr bwMode="auto">
          <a:noFill/>
          <a:ln>
            <a:miter lim="800000"/>
            <a:headEnd/>
            <a:tailEnd/>
          </a:ln>
        </p:spPr>
        <p:txBody>
          <a:bodyPr/>
          <a:lstStyle/>
          <a:p>
            <a:endParaRPr lang="en-US"/>
          </a:p>
        </p:txBody>
      </p:sp>
      <p:sp>
        <p:nvSpPr>
          <p:cNvPr id="17413" name="Content Placeholder 1"/>
          <p:cNvSpPr>
            <a:spLocks noGrp="1"/>
          </p:cNvSpPr>
          <p:nvPr>
            <p:ph sz="quarter" idx="1"/>
          </p:nvPr>
        </p:nvSpPr>
        <p:spPr>
          <a:xfrm>
            <a:off x="301625" y="1527175"/>
            <a:ext cx="8504238" cy="4572000"/>
          </a:xfrm>
        </p:spPr>
        <p:txBody>
          <a:bodyPr/>
          <a:lstStyle/>
          <a:p>
            <a:pPr eaLnBrk="1" hangingPunct="1">
              <a:lnSpc>
                <a:spcPct val="80000"/>
              </a:lnSpc>
            </a:pPr>
            <a:r>
              <a:rPr lang="en-US" sz="2400" dirty="0"/>
              <a:t>Center title (References) at top of page</a:t>
            </a:r>
          </a:p>
          <a:p>
            <a:pPr eaLnBrk="1" hangingPunct="1">
              <a:lnSpc>
                <a:spcPct val="80000"/>
              </a:lnSpc>
            </a:pPr>
            <a:r>
              <a:rPr lang="en-US" sz="2400" dirty="0"/>
              <a:t>Double-space reference citations</a:t>
            </a:r>
          </a:p>
          <a:p>
            <a:pPr eaLnBrk="1" hangingPunct="1">
              <a:lnSpc>
                <a:spcPct val="80000"/>
              </a:lnSpc>
            </a:pPr>
            <a:r>
              <a:rPr lang="en-US" sz="2400" dirty="0"/>
              <a:t>First line aligned flush left, subsequent lines indented (</a:t>
            </a:r>
            <a:r>
              <a:rPr lang="en-US" sz="2400" b="1" dirty="0"/>
              <a:t>5-7</a:t>
            </a:r>
            <a:r>
              <a:rPr lang="en-US" sz="2400" dirty="0"/>
              <a:t> spaces)</a:t>
            </a:r>
          </a:p>
          <a:p>
            <a:pPr eaLnBrk="1" hangingPunct="1">
              <a:lnSpc>
                <a:spcPct val="80000"/>
              </a:lnSpc>
            </a:pPr>
            <a:r>
              <a:rPr lang="en-US" sz="2400" dirty="0"/>
              <a:t>List </a:t>
            </a:r>
            <a:r>
              <a:rPr lang="en-US" sz="3600" dirty="0"/>
              <a:t>alphabetically</a:t>
            </a:r>
            <a:r>
              <a:rPr lang="en-US" sz="2400" dirty="0"/>
              <a:t> by first author’s last name</a:t>
            </a:r>
          </a:p>
          <a:p>
            <a:pPr eaLnBrk="1" hangingPunct="1">
              <a:lnSpc>
                <a:spcPct val="80000"/>
              </a:lnSpc>
            </a:pPr>
            <a:r>
              <a:rPr lang="en-US" sz="2400" dirty="0"/>
              <a:t>Insert only ONE space after commas, colons, semi-colons and periods that separate part of a reference citation</a:t>
            </a:r>
          </a:p>
          <a:p>
            <a:pPr eaLnBrk="1" hangingPunct="1">
              <a:lnSpc>
                <a:spcPct val="80000"/>
              </a:lnSpc>
            </a:pPr>
            <a:r>
              <a:rPr lang="en-US" sz="2400" dirty="0"/>
              <a:t>See</a:t>
            </a:r>
            <a:r>
              <a:rPr lang="en-US" sz="2400" dirty="0" smtClean="0"/>
              <a:t> book examples below:</a:t>
            </a:r>
            <a:endParaRPr lang="en-US" dirty="0" smtClean="0"/>
          </a:p>
          <a:p>
            <a:pPr marL="1004888" lvl="3" indent="-639763" eaLnBrk="1" hangingPunct="1">
              <a:lnSpc>
                <a:spcPct val="80000"/>
              </a:lnSpc>
              <a:buNone/>
            </a:pPr>
            <a:r>
              <a:rPr lang="en-US" dirty="0" err="1" smtClean="0"/>
              <a:t>Calfee</a:t>
            </a:r>
            <a:r>
              <a:rPr lang="en-US" dirty="0" smtClean="0"/>
              <a:t>, R. C., &amp; Valencia, R. R. (1991). </a:t>
            </a:r>
            <a:r>
              <a:rPr lang="en-US" i="1" dirty="0" smtClean="0"/>
              <a:t>APA guide to preparing manuscripts for journal publication</a:t>
            </a:r>
            <a:r>
              <a:rPr lang="en-US" dirty="0" smtClean="0"/>
              <a:t>. Washington, DC: American Psychological Association.</a:t>
            </a:r>
          </a:p>
          <a:p>
            <a:pPr marL="1004888" lvl="3" indent="-639763" eaLnBrk="1" hangingPunct="1">
              <a:lnSpc>
                <a:spcPct val="80000"/>
              </a:lnSpc>
              <a:buFont typeface="Wingdings 2" pitchFamily="-65" charset="2"/>
              <a:buNone/>
            </a:pPr>
            <a:r>
              <a:rPr lang="en-US" dirty="0" smtClean="0"/>
              <a:t>Rubin</a:t>
            </a:r>
            <a:r>
              <a:rPr lang="en-US" dirty="0"/>
              <a:t>, R. E. (2010). </a:t>
            </a:r>
            <a:r>
              <a:rPr lang="en-US" i="1" dirty="0"/>
              <a:t>Foundations of library and information science </a:t>
            </a:r>
            <a:r>
              <a:rPr lang="en-US" dirty="0"/>
              <a:t>(3rd ed.). New York, NY: Neal-Schuman</a:t>
            </a:r>
            <a:r>
              <a:rPr lang="en-US" dirty="0" smtClean="0"/>
              <a:t>.</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2"/>
          <p:cNvSpPr>
            <a:spLocks noGrp="1"/>
          </p:cNvSpPr>
          <p:nvPr>
            <p:ph type="title"/>
          </p:nvPr>
        </p:nvSpPr>
        <p:spPr/>
        <p:txBody>
          <a:bodyPr/>
          <a:lstStyle/>
          <a:p>
            <a:pPr eaLnBrk="1" hangingPunct="1"/>
            <a:r>
              <a:rPr lang="en-US" dirty="0">
                <a:solidFill>
                  <a:srgbClr val="7B9899"/>
                </a:solidFill>
              </a:rPr>
              <a:t>Multiple authors—Reference list </a:t>
            </a:r>
          </a:p>
        </p:txBody>
      </p:sp>
      <p:sp>
        <p:nvSpPr>
          <p:cNvPr id="18435" name="Date Placeholder 23"/>
          <p:cNvSpPr>
            <a:spLocks noGrp="1"/>
          </p:cNvSpPr>
          <p:nvPr>
            <p:ph type="dt" sz="quarter" idx="10"/>
          </p:nvPr>
        </p:nvSpPr>
        <p:spPr bwMode="auto">
          <a:noFill/>
          <a:ln>
            <a:miter lim="800000"/>
            <a:headEnd/>
            <a:tailEnd/>
          </a:ln>
        </p:spPr>
        <p:txBody>
          <a:bodyPr/>
          <a:lstStyle/>
          <a:p>
            <a:r>
              <a:rPr lang="en-US" dirty="0" smtClean="0"/>
              <a:t>09-01-16</a:t>
            </a:r>
            <a:endParaRPr lang="en-US" dirty="0"/>
          </a:p>
        </p:txBody>
      </p:sp>
      <p:sp>
        <p:nvSpPr>
          <p:cNvPr id="18436" name="Footer Placeholder 3"/>
          <p:cNvSpPr>
            <a:spLocks noGrp="1"/>
          </p:cNvSpPr>
          <p:nvPr>
            <p:ph type="ftr" sz="quarter" idx="11"/>
          </p:nvPr>
        </p:nvSpPr>
        <p:spPr bwMode="auto">
          <a:noFill/>
          <a:ln>
            <a:miter lim="800000"/>
            <a:headEnd/>
            <a:tailEnd/>
          </a:ln>
        </p:spPr>
        <p:txBody>
          <a:bodyPr/>
          <a:lstStyle/>
          <a:p>
            <a:endParaRPr lang="en-US"/>
          </a:p>
        </p:txBody>
      </p:sp>
      <p:sp>
        <p:nvSpPr>
          <p:cNvPr id="18437" name="Content Placeholder 1"/>
          <p:cNvSpPr>
            <a:spLocks noGrp="1"/>
          </p:cNvSpPr>
          <p:nvPr>
            <p:ph sz="quarter" idx="1"/>
          </p:nvPr>
        </p:nvSpPr>
        <p:spPr>
          <a:xfrm>
            <a:off x="301625" y="1527175"/>
            <a:ext cx="8504238" cy="4572000"/>
          </a:xfrm>
        </p:spPr>
        <p:txBody>
          <a:bodyPr/>
          <a:lstStyle/>
          <a:p>
            <a:pPr eaLnBrk="1" hangingPunct="1"/>
            <a:r>
              <a:rPr lang="en-US" sz="2400" b="1" dirty="0"/>
              <a:t>Three to Seven Authors</a:t>
            </a:r>
          </a:p>
          <a:p>
            <a:pPr eaLnBrk="1" hangingPunct="1"/>
            <a:r>
              <a:rPr lang="en-US" sz="2400" dirty="0"/>
              <a:t>List by last names and initials; commas separate author names, while the last author name is preceded by ampersand.</a:t>
            </a:r>
          </a:p>
          <a:p>
            <a:pPr marL="1004888" lvl="3" indent="-639763" eaLnBrk="1" hangingPunct="1">
              <a:buFont typeface="Wingdings 2" pitchFamily="-65" charset="2"/>
              <a:buNone/>
            </a:pPr>
            <a:r>
              <a:rPr lang="en-US" sz="1900" dirty="0" err="1"/>
              <a:t>Kernis</a:t>
            </a:r>
            <a:r>
              <a:rPr lang="en-US" sz="1900" dirty="0"/>
              <a:t>, M. H., Cornell, D. P., Sun, C. R., Berry, A., Harlow, T., &amp; Bach, J. S. (1993). There's more to self-esteem than whether it is high or low: The importance of stability of self-esteem. </a:t>
            </a:r>
            <a:r>
              <a:rPr lang="en-US" sz="1900" i="1" dirty="0"/>
              <a:t>Journal of Personality and Social Psychology, 65</a:t>
            </a:r>
            <a:r>
              <a:rPr lang="en-US" sz="1900" dirty="0"/>
              <a:t>, 1190-1204.</a:t>
            </a:r>
          </a:p>
          <a:p>
            <a:pPr eaLnBrk="1" hangingPunct="1"/>
            <a:r>
              <a:rPr lang="en-US" sz="2400" b="1" dirty="0"/>
              <a:t>More Than Seven Authors</a:t>
            </a:r>
          </a:p>
          <a:p>
            <a:pPr marL="1004888" lvl="3" indent="-639763" eaLnBrk="1" hangingPunct="1">
              <a:buFont typeface="Wingdings 2" pitchFamily="-65" charset="2"/>
              <a:buNone/>
            </a:pPr>
            <a:r>
              <a:rPr lang="en-US" sz="1900" dirty="0"/>
              <a:t>Miller, F. H., Choi, M. J., </a:t>
            </a:r>
            <a:r>
              <a:rPr lang="en-US" sz="1900" dirty="0" err="1"/>
              <a:t>Angeli</a:t>
            </a:r>
            <a:r>
              <a:rPr lang="en-US" sz="1900" dirty="0"/>
              <a:t>, L. L., Harland, A. A., </a:t>
            </a:r>
            <a:r>
              <a:rPr lang="en-US" sz="1900" dirty="0" err="1"/>
              <a:t>Stamos</a:t>
            </a:r>
            <a:r>
              <a:rPr lang="en-US" sz="1900" dirty="0"/>
              <a:t>, J. A., Thomas, S. T., . . . Rubin, L. H. (2009). Web site usability for the blind and low-vision user. </a:t>
            </a:r>
            <a:r>
              <a:rPr lang="en-US" sz="1900" i="1" dirty="0"/>
              <a:t>Technical Communication, 57</a:t>
            </a:r>
            <a:r>
              <a:rPr lang="en-US" sz="1900" dirty="0"/>
              <a:t>, 323-335.</a:t>
            </a:r>
          </a:p>
          <a:p>
            <a:pPr eaLnBrk="1" hangingPunct="1"/>
            <a:endParaRPr lang="en-US" sz="24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2"/>
          <p:cNvSpPr>
            <a:spLocks noGrp="1"/>
          </p:cNvSpPr>
          <p:nvPr>
            <p:ph type="title"/>
          </p:nvPr>
        </p:nvSpPr>
        <p:spPr/>
        <p:txBody>
          <a:bodyPr/>
          <a:lstStyle/>
          <a:p>
            <a:pPr eaLnBrk="1" hangingPunct="1"/>
            <a:r>
              <a:rPr lang="en-US" dirty="0">
                <a:solidFill>
                  <a:srgbClr val="7B9899"/>
                </a:solidFill>
              </a:rPr>
              <a:t>What type of source is it?</a:t>
            </a:r>
          </a:p>
        </p:txBody>
      </p:sp>
      <p:sp>
        <p:nvSpPr>
          <p:cNvPr id="19459" name="Date Placeholder 23"/>
          <p:cNvSpPr>
            <a:spLocks noGrp="1"/>
          </p:cNvSpPr>
          <p:nvPr>
            <p:ph type="dt" sz="quarter" idx="10"/>
          </p:nvPr>
        </p:nvSpPr>
        <p:spPr bwMode="auto">
          <a:noFill/>
          <a:ln>
            <a:miter lim="800000"/>
            <a:headEnd/>
            <a:tailEnd/>
          </a:ln>
        </p:spPr>
        <p:txBody>
          <a:bodyPr/>
          <a:lstStyle/>
          <a:p>
            <a:r>
              <a:rPr lang="en-US" dirty="0" smtClean="0"/>
              <a:t>09-01-16</a:t>
            </a:r>
            <a:endParaRPr lang="en-US" dirty="0"/>
          </a:p>
        </p:txBody>
      </p:sp>
      <p:sp>
        <p:nvSpPr>
          <p:cNvPr id="19460" name="Footer Placeholder 3"/>
          <p:cNvSpPr>
            <a:spLocks noGrp="1"/>
          </p:cNvSpPr>
          <p:nvPr>
            <p:ph type="ftr" sz="quarter" idx="11"/>
          </p:nvPr>
        </p:nvSpPr>
        <p:spPr bwMode="auto">
          <a:noFill/>
          <a:ln>
            <a:miter lim="800000"/>
            <a:headEnd/>
            <a:tailEnd/>
          </a:ln>
        </p:spPr>
        <p:txBody>
          <a:bodyPr/>
          <a:lstStyle/>
          <a:p>
            <a:endParaRPr lang="en-US"/>
          </a:p>
        </p:txBody>
      </p:sp>
      <p:sp>
        <p:nvSpPr>
          <p:cNvPr id="19461" name="Content Placeholder 1"/>
          <p:cNvSpPr>
            <a:spLocks noGrp="1"/>
          </p:cNvSpPr>
          <p:nvPr>
            <p:ph sz="quarter" idx="1"/>
          </p:nvPr>
        </p:nvSpPr>
        <p:spPr>
          <a:xfrm>
            <a:off x="301625" y="1527175"/>
            <a:ext cx="8504238" cy="4572000"/>
          </a:xfrm>
        </p:spPr>
        <p:txBody>
          <a:bodyPr/>
          <a:lstStyle/>
          <a:p>
            <a:pPr eaLnBrk="1" hangingPunct="1">
              <a:lnSpc>
                <a:spcPct val="80000"/>
              </a:lnSpc>
            </a:pPr>
            <a:r>
              <a:rPr lang="en-US" sz="2000" dirty="0"/>
              <a:t>Types of sources:</a:t>
            </a:r>
          </a:p>
          <a:p>
            <a:pPr lvl="1" eaLnBrk="1" hangingPunct="1">
              <a:lnSpc>
                <a:spcPct val="80000"/>
              </a:lnSpc>
            </a:pPr>
            <a:r>
              <a:rPr lang="en-US" sz="1900" dirty="0"/>
              <a:t>Chapter in a book?</a:t>
            </a:r>
          </a:p>
          <a:p>
            <a:pPr lvl="1" eaLnBrk="1" hangingPunct="1">
              <a:lnSpc>
                <a:spcPct val="80000"/>
              </a:lnSpc>
            </a:pPr>
            <a:r>
              <a:rPr lang="en-US" sz="1900" dirty="0"/>
              <a:t>Edited book?</a:t>
            </a:r>
          </a:p>
          <a:p>
            <a:pPr lvl="1" eaLnBrk="1" hangingPunct="1">
              <a:lnSpc>
                <a:spcPct val="80000"/>
              </a:lnSpc>
            </a:pPr>
            <a:r>
              <a:rPr lang="en-US" sz="1900" dirty="0"/>
              <a:t>Electronic book?</a:t>
            </a:r>
          </a:p>
          <a:p>
            <a:pPr lvl="1" eaLnBrk="1" hangingPunct="1">
              <a:lnSpc>
                <a:spcPct val="80000"/>
              </a:lnSpc>
            </a:pPr>
            <a:r>
              <a:rPr lang="en-US" sz="1900" dirty="0"/>
              <a:t>Print journal article?</a:t>
            </a:r>
          </a:p>
          <a:p>
            <a:pPr lvl="1" eaLnBrk="1" hangingPunct="1">
              <a:lnSpc>
                <a:spcPct val="80000"/>
              </a:lnSpc>
            </a:pPr>
            <a:r>
              <a:rPr lang="en-US" sz="1900" dirty="0"/>
              <a:t>Journal article found only online?</a:t>
            </a:r>
          </a:p>
          <a:p>
            <a:pPr lvl="1" eaLnBrk="1" hangingPunct="1">
              <a:lnSpc>
                <a:spcPct val="80000"/>
              </a:lnSpc>
            </a:pPr>
            <a:r>
              <a:rPr lang="en-US" sz="1900" dirty="0"/>
              <a:t>Print journal article found in an online database?</a:t>
            </a:r>
          </a:p>
          <a:p>
            <a:pPr lvl="1" eaLnBrk="1" hangingPunct="1">
              <a:lnSpc>
                <a:spcPct val="80000"/>
              </a:lnSpc>
            </a:pPr>
            <a:r>
              <a:rPr lang="en-US" sz="1900" dirty="0"/>
              <a:t>Chapter/section of a Web document or Web site?</a:t>
            </a:r>
          </a:p>
          <a:p>
            <a:pPr lvl="1" eaLnBrk="1" hangingPunct="1">
              <a:lnSpc>
                <a:spcPct val="80000"/>
              </a:lnSpc>
            </a:pPr>
            <a:r>
              <a:rPr lang="en-US" sz="1900" dirty="0"/>
              <a:t>Non-periodical Web page or report?</a:t>
            </a:r>
          </a:p>
          <a:p>
            <a:pPr lvl="1" eaLnBrk="1" hangingPunct="1">
              <a:lnSpc>
                <a:spcPct val="80000"/>
              </a:lnSpc>
            </a:pPr>
            <a:r>
              <a:rPr lang="en-US" sz="1900" dirty="0"/>
              <a:t>Personal communication?</a:t>
            </a:r>
          </a:p>
          <a:p>
            <a:pPr lvl="1" eaLnBrk="1" hangingPunct="1">
              <a:lnSpc>
                <a:spcPct val="80000"/>
              </a:lnSpc>
            </a:pPr>
            <a:r>
              <a:rPr lang="en-US" sz="1900" dirty="0"/>
              <a:t>Image?  (see </a:t>
            </a:r>
            <a:r>
              <a:rPr lang="en-US" sz="1900" dirty="0">
                <a:hlinkClick r:id="rId2"/>
              </a:rPr>
              <a:t>http://www.landmark.edu/Library/citation_guides/apa.cfm#image</a:t>
            </a:r>
            <a:r>
              <a:rPr lang="en-US" sz="1900" dirty="0"/>
              <a:t>) </a:t>
            </a:r>
          </a:p>
          <a:p>
            <a:pPr eaLnBrk="1" hangingPunct="1">
              <a:lnSpc>
                <a:spcPct val="80000"/>
              </a:lnSpc>
            </a:pPr>
            <a:r>
              <a:rPr lang="en-US" sz="2000" dirty="0"/>
              <a:t>Find a sample, in APA Style Manual, or various online guides, and try to follow it.</a:t>
            </a:r>
          </a:p>
          <a:p>
            <a:pPr eaLnBrk="1" hangingPunct="1">
              <a:lnSpc>
                <a:spcPct val="80000"/>
              </a:lnSpc>
            </a:pPr>
            <a:r>
              <a:rPr lang="en-US" sz="2000" dirty="0"/>
              <a:t>Note:  This can be confusing!  Consult your instructor if truly stymied.</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2"/>
          <p:cNvSpPr>
            <a:spLocks noGrp="1"/>
          </p:cNvSpPr>
          <p:nvPr>
            <p:ph type="title"/>
          </p:nvPr>
        </p:nvSpPr>
        <p:spPr/>
        <p:txBody>
          <a:bodyPr/>
          <a:lstStyle/>
          <a:p>
            <a:pPr eaLnBrk="1" hangingPunct="1"/>
            <a:r>
              <a:rPr lang="en-US" dirty="0">
                <a:solidFill>
                  <a:srgbClr val="7B9899"/>
                </a:solidFill>
              </a:rPr>
              <a:t>Journal Article Examples</a:t>
            </a:r>
          </a:p>
        </p:txBody>
      </p:sp>
      <p:sp>
        <p:nvSpPr>
          <p:cNvPr id="20483" name="Date Placeholder 23"/>
          <p:cNvSpPr>
            <a:spLocks noGrp="1"/>
          </p:cNvSpPr>
          <p:nvPr>
            <p:ph type="dt" sz="quarter" idx="10"/>
          </p:nvPr>
        </p:nvSpPr>
        <p:spPr bwMode="auto">
          <a:noFill/>
          <a:ln>
            <a:miter lim="800000"/>
            <a:headEnd/>
            <a:tailEnd/>
          </a:ln>
        </p:spPr>
        <p:txBody>
          <a:bodyPr/>
          <a:lstStyle/>
          <a:p>
            <a:r>
              <a:rPr lang="en-US" dirty="0" smtClean="0"/>
              <a:t>09-01-16</a:t>
            </a:r>
            <a:endParaRPr lang="en-US" dirty="0"/>
          </a:p>
        </p:txBody>
      </p:sp>
      <p:sp>
        <p:nvSpPr>
          <p:cNvPr id="20484" name="Footer Placeholder 3"/>
          <p:cNvSpPr>
            <a:spLocks noGrp="1"/>
          </p:cNvSpPr>
          <p:nvPr>
            <p:ph type="ftr" sz="quarter" idx="11"/>
          </p:nvPr>
        </p:nvSpPr>
        <p:spPr bwMode="auto">
          <a:noFill/>
          <a:ln>
            <a:miter lim="800000"/>
            <a:headEnd/>
            <a:tailEnd/>
          </a:ln>
        </p:spPr>
        <p:txBody>
          <a:bodyPr/>
          <a:lstStyle/>
          <a:p>
            <a:endParaRPr lang="en-US"/>
          </a:p>
        </p:txBody>
      </p:sp>
      <p:sp>
        <p:nvSpPr>
          <p:cNvPr id="20485" name="Content Placeholder 1"/>
          <p:cNvSpPr>
            <a:spLocks noGrp="1"/>
          </p:cNvSpPr>
          <p:nvPr>
            <p:ph sz="quarter" idx="1"/>
          </p:nvPr>
        </p:nvSpPr>
        <p:spPr>
          <a:xfrm>
            <a:off x="301625" y="1527175"/>
            <a:ext cx="8504238" cy="4572000"/>
          </a:xfrm>
        </p:spPr>
        <p:txBody>
          <a:bodyPr/>
          <a:lstStyle/>
          <a:p>
            <a:pPr marL="273050" lvl="1" eaLnBrk="1" hangingPunct="1">
              <a:lnSpc>
                <a:spcPct val="90000"/>
              </a:lnSpc>
              <a:spcBef>
                <a:spcPts val="600"/>
              </a:spcBef>
              <a:buClr>
                <a:schemeClr val="accent1"/>
              </a:buClr>
              <a:buFont typeface="Wingdings 2" pitchFamily="-65" charset="2"/>
              <a:buChar char=""/>
            </a:pPr>
            <a:r>
              <a:rPr lang="en-US" dirty="0"/>
              <a:t>Print journal article found in an online database</a:t>
            </a:r>
          </a:p>
          <a:p>
            <a:pPr marL="1189038" lvl="4" indent="-639763" eaLnBrk="1" hangingPunct="1">
              <a:lnSpc>
                <a:spcPct val="90000"/>
              </a:lnSpc>
              <a:spcBef>
                <a:spcPts val="600"/>
              </a:spcBef>
              <a:buClr>
                <a:schemeClr val="accent2"/>
              </a:buClr>
              <a:buFont typeface="Wingdings 2" pitchFamily="-65" charset="2"/>
              <a:buNone/>
            </a:pPr>
            <a:r>
              <a:rPr lang="en-US" sz="1800" dirty="0"/>
              <a:t>Burke, S. E.  (2008). Public library resources used by immigrant households. </a:t>
            </a:r>
            <a:r>
              <a:rPr lang="en-US" sz="1800" i="1" dirty="0"/>
              <a:t>Public Libraries,</a:t>
            </a:r>
            <a:r>
              <a:rPr lang="en-US" sz="1800" dirty="0"/>
              <a:t> </a:t>
            </a:r>
            <a:r>
              <a:rPr lang="en-US" sz="1800" i="1" dirty="0"/>
              <a:t>47</a:t>
            </a:r>
            <a:r>
              <a:rPr lang="en-US" sz="1800" dirty="0"/>
              <a:t>(4), 32-41. </a:t>
            </a:r>
          </a:p>
          <a:p>
            <a:pPr marL="639763" lvl="2" eaLnBrk="1" hangingPunct="1">
              <a:lnSpc>
                <a:spcPct val="90000"/>
              </a:lnSpc>
              <a:spcBef>
                <a:spcPts val="600"/>
              </a:spcBef>
              <a:buClr>
                <a:schemeClr val="accent2"/>
              </a:buClr>
              <a:buFont typeface="Wingdings 2" pitchFamily="-65" charset="2"/>
              <a:buNone/>
            </a:pPr>
            <a:r>
              <a:rPr lang="en-US" sz="2200" dirty="0">
                <a:solidFill>
                  <a:schemeClr val="tx2"/>
                </a:solidFill>
              </a:rPr>
              <a:t>OR</a:t>
            </a:r>
          </a:p>
          <a:p>
            <a:pPr marL="1189038" lvl="4" indent="-639763" eaLnBrk="1" hangingPunct="1">
              <a:lnSpc>
                <a:spcPct val="90000"/>
              </a:lnSpc>
              <a:spcBef>
                <a:spcPts val="600"/>
              </a:spcBef>
              <a:buClr>
                <a:schemeClr val="accent2"/>
              </a:buClr>
              <a:buFont typeface="Wingdings 2" pitchFamily="-65" charset="2"/>
              <a:buNone/>
            </a:pPr>
            <a:r>
              <a:rPr lang="en-US" sz="1800" dirty="0"/>
              <a:t>Burke, S. E.  (2008). Public library resources used by immigrant households. </a:t>
            </a:r>
            <a:r>
              <a:rPr lang="en-US" sz="1800" i="1" dirty="0"/>
              <a:t>Public Libraries,</a:t>
            </a:r>
            <a:r>
              <a:rPr lang="en-US" sz="1800" dirty="0"/>
              <a:t> </a:t>
            </a:r>
            <a:r>
              <a:rPr lang="en-US" sz="1800" i="1" dirty="0"/>
              <a:t>47</a:t>
            </a:r>
            <a:r>
              <a:rPr lang="en-US" sz="1800" dirty="0"/>
              <a:t>(4), 32-41. Retrieved </a:t>
            </a:r>
            <a:r>
              <a:rPr lang="en-US" sz="1800" dirty="0" smtClean="0"/>
              <a:t>from http://web.b.ebscohost.com</a:t>
            </a:r>
          </a:p>
          <a:p>
            <a:pPr marL="639763" lvl="2" eaLnBrk="1" hangingPunct="1">
              <a:lnSpc>
                <a:spcPct val="90000"/>
              </a:lnSpc>
              <a:spcBef>
                <a:spcPts val="600"/>
              </a:spcBef>
              <a:buClr>
                <a:schemeClr val="accent2"/>
              </a:buClr>
              <a:buFont typeface="Wingdings 2" pitchFamily="-65" charset="2"/>
              <a:buNone/>
            </a:pPr>
            <a:r>
              <a:rPr lang="en-US" dirty="0">
                <a:solidFill>
                  <a:srgbClr val="D16349"/>
                </a:solidFill>
              </a:rPr>
              <a:t>Note that the database information is optional and if the journal is widely available NOT necessary.</a:t>
            </a:r>
          </a:p>
          <a:p>
            <a:pPr marL="273050" lvl="1" eaLnBrk="1" hangingPunct="1">
              <a:lnSpc>
                <a:spcPct val="90000"/>
              </a:lnSpc>
              <a:spcBef>
                <a:spcPts val="600"/>
              </a:spcBef>
              <a:buClr>
                <a:schemeClr val="accent1"/>
              </a:buClr>
              <a:buFont typeface="Wingdings 2" pitchFamily="-65" charset="2"/>
              <a:buChar char=""/>
            </a:pPr>
            <a:r>
              <a:rPr lang="en-US" dirty="0"/>
              <a:t>Journal article found only online</a:t>
            </a:r>
          </a:p>
          <a:p>
            <a:pPr marL="1189038" lvl="4" indent="-639763" eaLnBrk="1" hangingPunct="1">
              <a:lnSpc>
                <a:spcPct val="90000"/>
              </a:lnSpc>
              <a:spcBef>
                <a:spcPts val="600"/>
              </a:spcBef>
              <a:buClr>
                <a:schemeClr val="accent2"/>
              </a:buClr>
              <a:buFont typeface="Wingdings 2" pitchFamily="-65" charset="2"/>
              <a:buNone/>
            </a:pPr>
            <a:r>
              <a:rPr lang="en-US" sz="1800" dirty="0"/>
              <a:t>Cole, T. W. (2002, May). Creating a framework of guidance for building good digital collections. </a:t>
            </a:r>
            <a:r>
              <a:rPr lang="en-US" sz="1800" i="1" dirty="0"/>
              <a:t>First Monday,</a:t>
            </a:r>
            <a:r>
              <a:rPr lang="en-US" sz="1800" dirty="0"/>
              <a:t> </a:t>
            </a:r>
            <a:r>
              <a:rPr lang="en-US" sz="1800" i="1" dirty="0"/>
              <a:t>7</a:t>
            </a:r>
            <a:r>
              <a:rPr lang="en-US" sz="1800" dirty="0"/>
              <a:t>(5</a:t>
            </a:r>
            <a:r>
              <a:rPr lang="en-US" sz="1800" i="1" dirty="0"/>
              <a:t>).</a:t>
            </a:r>
            <a:r>
              <a:rPr lang="en-US" sz="1800" dirty="0"/>
              <a:t> Retrieved from </a:t>
            </a:r>
            <a:r>
              <a:rPr lang="en-US" sz="1800" dirty="0">
                <a:hlinkClick r:id="rId2"/>
              </a:rPr>
              <a:t>http://firstmonday.org/htbin/cgiwrap/bin/ojs/index.php/fm/article/view/955/876</a:t>
            </a:r>
            <a:r>
              <a:rPr lang="en-US" sz="1800" dirty="0"/>
              <a:t>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2"/>
          <p:cNvSpPr>
            <a:spLocks noGrp="1"/>
          </p:cNvSpPr>
          <p:nvPr>
            <p:ph type="title"/>
          </p:nvPr>
        </p:nvSpPr>
        <p:spPr/>
        <p:txBody>
          <a:bodyPr/>
          <a:lstStyle/>
          <a:p>
            <a:pPr eaLnBrk="1" hangingPunct="1"/>
            <a:r>
              <a:rPr lang="en-US" dirty="0">
                <a:solidFill>
                  <a:srgbClr val="7B9899"/>
                </a:solidFill>
              </a:rPr>
              <a:t>Digital Object Identifier (DOI)</a:t>
            </a:r>
          </a:p>
        </p:txBody>
      </p:sp>
      <p:sp>
        <p:nvSpPr>
          <p:cNvPr id="21507" name="Date Placeholder 23"/>
          <p:cNvSpPr>
            <a:spLocks noGrp="1"/>
          </p:cNvSpPr>
          <p:nvPr>
            <p:ph type="dt" sz="quarter" idx="10"/>
          </p:nvPr>
        </p:nvSpPr>
        <p:spPr bwMode="auto">
          <a:noFill/>
          <a:ln>
            <a:miter lim="800000"/>
            <a:headEnd/>
            <a:tailEnd/>
          </a:ln>
        </p:spPr>
        <p:txBody>
          <a:bodyPr/>
          <a:lstStyle/>
          <a:p>
            <a:r>
              <a:rPr lang="en-US" dirty="0" smtClean="0"/>
              <a:t>09-01-16</a:t>
            </a:r>
            <a:endParaRPr lang="en-US" dirty="0"/>
          </a:p>
        </p:txBody>
      </p:sp>
      <p:sp>
        <p:nvSpPr>
          <p:cNvPr id="21508" name="Footer Placeholder 3"/>
          <p:cNvSpPr>
            <a:spLocks noGrp="1"/>
          </p:cNvSpPr>
          <p:nvPr>
            <p:ph type="ftr" sz="quarter" idx="11"/>
          </p:nvPr>
        </p:nvSpPr>
        <p:spPr bwMode="auto">
          <a:noFill/>
          <a:ln>
            <a:miter lim="800000"/>
            <a:headEnd/>
            <a:tailEnd/>
          </a:ln>
        </p:spPr>
        <p:txBody>
          <a:bodyPr/>
          <a:lstStyle/>
          <a:p>
            <a:endParaRPr lang="en-US"/>
          </a:p>
        </p:txBody>
      </p:sp>
      <p:sp>
        <p:nvSpPr>
          <p:cNvPr id="21509" name="Content Placeholder 1"/>
          <p:cNvSpPr>
            <a:spLocks noGrp="1"/>
          </p:cNvSpPr>
          <p:nvPr>
            <p:ph sz="quarter" idx="1"/>
          </p:nvPr>
        </p:nvSpPr>
        <p:spPr>
          <a:xfrm>
            <a:off x="301625" y="1527175"/>
            <a:ext cx="8504238" cy="4572000"/>
          </a:xfrm>
        </p:spPr>
        <p:txBody>
          <a:bodyPr/>
          <a:lstStyle/>
          <a:p>
            <a:pPr marL="273050" lvl="1" eaLnBrk="1" hangingPunct="1">
              <a:lnSpc>
                <a:spcPct val="80000"/>
              </a:lnSpc>
              <a:spcBef>
                <a:spcPts val="600"/>
              </a:spcBef>
              <a:buClr>
                <a:schemeClr val="accent1"/>
              </a:buClr>
              <a:buFont typeface="Wingdings 2" pitchFamily="-65" charset="2"/>
              <a:buChar char=""/>
            </a:pPr>
            <a:r>
              <a:rPr lang="en-US" sz="2000" dirty="0"/>
              <a:t>DOI</a:t>
            </a:r>
          </a:p>
          <a:p>
            <a:pPr marL="639763" lvl="2" eaLnBrk="1" hangingPunct="1">
              <a:lnSpc>
                <a:spcPct val="80000"/>
              </a:lnSpc>
              <a:spcBef>
                <a:spcPts val="600"/>
              </a:spcBef>
              <a:buClr>
                <a:schemeClr val="accent2"/>
              </a:buClr>
              <a:buFont typeface="Courier New" pitchFamily="-65" charset="0"/>
              <a:buChar char="o"/>
            </a:pPr>
            <a:r>
              <a:rPr lang="en-US" sz="1900" dirty="0"/>
              <a:t>Persistent unique identifier assigned by a registration agency</a:t>
            </a:r>
          </a:p>
          <a:p>
            <a:pPr marL="639763" lvl="2" eaLnBrk="1" hangingPunct="1">
              <a:lnSpc>
                <a:spcPct val="80000"/>
              </a:lnSpc>
              <a:spcBef>
                <a:spcPts val="600"/>
              </a:spcBef>
              <a:buClr>
                <a:schemeClr val="accent2"/>
              </a:buClr>
              <a:buFont typeface="Courier New" pitchFamily="-65" charset="0"/>
              <a:buChar char="o"/>
            </a:pPr>
            <a:r>
              <a:rPr lang="en-US" sz="1900" dirty="0"/>
              <a:t>More likely with scholarly papers </a:t>
            </a:r>
          </a:p>
          <a:p>
            <a:pPr marL="639763" lvl="2" eaLnBrk="1" hangingPunct="1">
              <a:lnSpc>
                <a:spcPct val="80000"/>
              </a:lnSpc>
              <a:spcBef>
                <a:spcPts val="600"/>
              </a:spcBef>
              <a:buClr>
                <a:schemeClr val="accent2"/>
              </a:buClr>
              <a:buFont typeface="Courier New" pitchFamily="-65" charset="0"/>
              <a:buChar char="o"/>
            </a:pPr>
            <a:r>
              <a:rPr lang="en-US" sz="1900" dirty="0"/>
              <a:t>Typically found on first page of an </a:t>
            </a:r>
            <a:r>
              <a:rPr lang="en-US" sz="1900" dirty="0" err="1"/>
              <a:t>e</a:t>
            </a:r>
            <a:r>
              <a:rPr lang="en-US" sz="1900" dirty="0"/>
              <a:t>-journal article, near the copyright notice</a:t>
            </a:r>
          </a:p>
          <a:p>
            <a:pPr marL="639763" lvl="2" eaLnBrk="1" hangingPunct="1">
              <a:lnSpc>
                <a:spcPct val="80000"/>
              </a:lnSpc>
              <a:spcBef>
                <a:spcPts val="600"/>
              </a:spcBef>
              <a:buClr>
                <a:schemeClr val="accent2"/>
              </a:buClr>
              <a:buFont typeface="Courier New" pitchFamily="-65" charset="0"/>
              <a:buChar char="o"/>
            </a:pPr>
            <a:r>
              <a:rPr lang="en-US" sz="1900" dirty="0"/>
              <a:t>MAY be in the full record display in the database (NOT so </a:t>
            </a:r>
            <a:r>
              <a:rPr lang="en-US" sz="1900" dirty="0" smtClean="0"/>
              <a:t>in </a:t>
            </a:r>
            <a:r>
              <a:rPr lang="en-US" sz="1900" dirty="0" err="1" smtClean="0"/>
              <a:t>EBSCOhost</a:t>
            </a:r>
            <a:r>
              <a:rPr lang="en-US" sz="1900" dirty="0" smtClean="0"/>
              <a:t>) </a:t>
            </a:r>
            <a:endParaRPr lang="en-US" sz="1900" dirty="0"/>
          </a:p>
          <a:p>
            <a:pPr marL="639763" lvl="2" eaLnBrk="1" hangingPunct="1">
              <a:lnSpc>
                <a:spcPct val="80000"/>
              </a:lnSpc>
              <a:spcBef>
                <a:spcPts val="600"/>
              </a:spcBef>
              <a:buClr>
                <a:schemeClr val="accent2"/>
              </a:buClr>
              <a:buFont typeface="Courier New" pitchFamily="-65" charset="0"/>
              <a:buChar char="o"/>
            </a:pPr>
            <a:r>
              <a:rPr lang="en-US" sz="1900" dirty="0"/>
              <a:t>May need to track down in E-Journal Listings (Find it!) OR using </a:t>
            </a:r>
            <a:r>
              <a:rPr lang="en-US" sz="1900" dirty="0" err="1"/>
              <a:t>Crossref.org</a:t>
            </a:r>
            <a:endParaRPr lang="en-US" sz="1900" dirty="0"/>
          </a:p>
          <a:p>
            <a:pPr marL="273050" lvl="1" eaLnBrk="1" hangingPunct="1">
              <a:lnSpc>
                <a:spcPct val="80000"/>
              </a:lnSpc>
              <a:spcBef>
                <a:spcPts val="600"/>
              </a:spcBef>
              <a:buClr>
                <a:schemeClr val="accent1"/>
              </a:buClr>
              <a:buFont typeface="Wingdings 2" pitchFamily="-65" charset="2"/>
              <a:buChar char=""/>
            </a:pPr>
            <a:r>
              <a:rPr lang="en-US" sz="2000" dirty="0"/>
              <a:t>Journal article with DOI:</a:t>
            </a:r>
          </a:p>
          <a:p>
            <a:pPr marL="1189038" lvl="4" indent="-639763" eaLnBrk="1" hangingPunct="1">
              <a:lnSpc>
                <a:spcPct val="80000"/>
              </a:lnSpc>
              <a:spcBef>
                <a:spcPts val="600"/>
              </a:spcBef>
              <a:buClr>
                <a:schemeClr val="accent2"/>
              </a:buClr>
              <a:buFont typeface="Wingdings 2" pitchFamily="-65" charset="2"/>
              <a:buNone/>
            </a:pPr>
            <a:r>
              <a:rPr lang="en-US" sz="1900" dirty="0"/>
              <a:t>Epperson, T. W., &amp; </a:t>
            </a:r>
            <a:r>
              <a:rPr lang="en-US" sz="1900" dirty="0" err="1"/>
              <a:t>Zemel</a:t>
            </a:r>
            <a:r>
              <a:rPr lang="en-US" sz="1900" dirty="0"/>
              <a:t>, A. (2008). Reports, requests, and recipient design: The management of patron queries in online reference chats. </a:t>
            </a:r>
            <a:r>
              <a:rPr lang="en-US" sz="1900" i="1" dirty="0"/>
              <a:t>Journal of the American Society for Information Science and Technology, 59</a:t>
            </a:r>
            <a:r>
              <a:rPr lang="en-US" sz="1900" dirty="0"/>
              <a:t>(14), 2268–2283. </a:t>
            </a:r>
            <a:r>
              <a:rPr lang="en-US" sz="1900" dirty="0" err="1"/>
              <a:t>doi</a:t>
            </a:r>
            <a:r>
              <a:rPr lang="en-US" sz="1900" dirty="0"/>
              <a:t>: 10.1002/asi.20930 </a:t>
            </a:r>
            <a:br>
              <a:rPr lang="en-US" sz="1900" dirty="0"/>
            </a:br>
            <a:r>
              <a:rPr lang="en-US" sz="1700" dirty="0"/>
              <a:t> </a:t>
            </a:r>
          </a:p>
          <a:p>
            <a:pPr eaLnBrk="1" hangingPunct="1">
              <a:lnSpc>
                <a:spcPct val="80000"/>
              </a:lnSpc>
            </a:pPr>
            <a:endParaRPr lang="en-US" sz="25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Civic.thmx</Template>
  <TotalTime>16190</TotalTime>
  <Words>2715</Words>
  <Application>Microsoft Office PowerPoint</Application>
  <PresentationFormat>On-screen Show (4:3)</PresentationFormat>
  <Paragraphs>280</Paragraphs>
  <Slides>36</Slides>
  <Notes>6</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36</vt:i4>
      </vt:variant>
    </vt:vector>
  </HeadingPairs>
  <TitlesOfParts>
    <vt:vector size="47" baseType="lpstr">
      <vt:lpstr>ＭＳ Ｐゴシック</vt:lpstr>
      <vt:lpstr>Arial</vt:lpstr>
      <vt:lpstr>Calibri</vt:lpstr>
      <vt:lpstr>Constantia</vt:lpstr>
      <vt:lpstr>Courier New</vt:lpstr>
      <vt:lpstr>Georgia</vt:lpstr>
      <vt:lpstr>Helvetica</vt:lpstr>
      <vt:lpstr>Times New Roman</vt:lpstr>
      <vt:lpstr>Wingdings</vt:lpstr>
      <vt:lpstr>Wingdings 2</vt:lpstr>
      <vt:lpstr>Civic</vt:lpstr>
      <vt:lpstr>Introduction to APA Style,  6th ed.</vt:lpstr>
      <vt:lpstr>Why do we need style guides?</vt:lpstr>
      <vt:lpstr>What is plagiarism?</vt:lpstr>
      <vt:lpstr>Other misconceptions…</vt:lpstr>
      <vt:lpstr>References (page)</vt:lpstr>
      <vt:lpstr>Multiple authors—Reference list </vt:lpstr>
      <vt:lpstr>What type of source is it?</vt:lpstr>
      <vt:lpstr>Journal Article Examples</vt:lpstr>
      <vt:lpstr>Digital Object Identifier (DOI)</vt:lpstr>
      <vt:lpstr>CrossRef.org</vt:lpstr>
      <vt:lpstr>Finding DOIs with Crossref</vt:lpstr>
      <vt:lpstr>Web sources</vt:lpstr>
      <vt:lpstr>Chapter in an Edited Book</vt:lpstr>
      <vt:lpstr>Web sources</vt:lpstr>
      <vt:lpstr>Images</vt:lpstr>
      <vt:lpstr>Citing images</vt:lpstr>
      <vt:lpstr>In-text citations:  Paraphrasing</vt:lpstr>
      <vt:lpstr>In-text citations:  Direct quotations</vt:lpstr>
      <vt:lpstr>In-text citations: Sources of data</vt:lpstr>
      <vt:lpstr>In-text citations: Personal communication</vt:lpstr>
      <vt:lpstr>In-text citations: Multiple authors</vt:lpstr>
      <vt:lpstr>Correspondence of References and In-Text Citations</vt:lpstr>
      <vt:lpstr>General Format for APA Papers</vt:lpstr>
      <vt:lpstr>General Format for APA Papers</vt:lpstr>
      <vt:lpstr>General Format for APA Papers</vt:lpstr>
      <vt:lpstr>To Repeat….</vt:lpstr>
      <vt:lpstr>General Format for APA Papers</vt:lpstr>
      <vt:lpstr>More on References</vt:lpstr>
      <vt:lpstr>A note on writing style…</vt:lpstr>
      <vt:lpstr>More on writing style</vt:lpstr>
      <vt:lpstr>Conclusions</vt:lpstr>
      <vt:lpstr>Conclusions</vt:lpstr>
      <vt:lpstr>References  [should be doublespaced]</vt:lpstr>
      <vt:lpstr>Additional Resources</vt:lpstr>
      <vt:lpstr>PowerPoint Presentation</vt:lpstr>
      <vt:lpstr>PowerPoint Presentation</vt:lpstr>
    </vt:vector>
  </TitlesOfParts>
  <Company>CUNY Queens College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Claudia  Perry</dc:creator>
  <cp:lastModifiedBy>Ping Li</cp:lastModifiedBy>
  <cp:revision>515</cp:revision>
  <cp:lastPrinted>2010-09-20T11:44:16Z</cp:lastPrinted>
  <dcterms:created xsi:type="dcterms:W3CDTF">2016-02-06T20:27:05Z</dcterms:created>
  <dcterms:modified xsi:type="dcterms:W3CDTF">2016-08-31T18:43:53Z</dcterms:modified>
</cp:coreProperties>
</file>