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4"/>
  </p:normalViewPr>
  <p:slideViewPr>
    <p:cSldViewPr snapToGrid="0">
      <p:cViewPr varScale="1">
        <p:scale>
          <a:sx n="108" d="100"/>
          <a:sy n="108" d="100"/>
        </p:scale>
        <p:origin x="76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EA595-2657-1F9E-D0BA-54D1C22731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04F2FF-C216-735D-2771-48F8690C4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8DF315-1383-9581-1A92-410E7A3B2D11}"/>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5" name="Footer Placeholder 4">
            <a:extLst>
              <a:ext uri="{FF2B5EF4-FFF2-40B4-BE49-F238E27FC236}">
                <a16:creationId xmlns:a16="http://schemas.microsoft.com/office/drawing/2014/main" id="{C5A69CAF-8EBD-5909-7450-57CFB2BDDE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184DF0-1B02-41CD-C471-2D30D140F28B}"/>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388800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9C43C-2F2E-E2B7-54F2-C001C9F6C9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7264CA-3DE5-03C5-0293-B3196AA41D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A15DBD-B5D6-44A1-F8C2-F8798D50F9D1}"/>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5" name="Footer Placeholder 4">
            <a:extLst>
              <a:ext uri="{FF2B5EF4-FFF2-40B4-BE49-F238E27FC236}">
                <a16:creationId xmlns:a16="http://schemas.microsoft.com/office/drawing/2014/main" id="{41B00C0F-3C7B-630C-E60E-E83560064C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28A707-0FBF-6FF3-50FD-33FBDC016395}"/>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3109769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357EF3-5326-3EDF-9A07-5A2E48D481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ACF42C-C1B5-103A-C74B-568FF9A21E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D773F8-F117-C0E0-8F72-34970510F947}"/>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5" name="Footer Placeholder 4">
            <a:extLst>
              <a:ext uri="{FF2B5EF4-FFF2-40B4-BE49-F238E27FC236}">
                <a16:creationId xmlns:a16="http://schemas.microsoft.com/office/drawing/2014/main" id="{98FB3962-A940-E95F-AD2F-322216CD57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3EFE9D-E408-5533-44C3-E498FA48D98C}"/>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2907047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4F084-C8CB-8046-E9DB-91BECE9986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18087A-465B-037F-DEAA-3350112F68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79AF80-618C-791E-2D9E-0B9914981476}"/>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5" name="Footer Placeholder 4">
            <a:extLst>
              <a:ext uri="{FF2B5EF4-FFF2-40B4-BE49-F238E27FC236}">
                <a16:creationId xmlns:a16="http://schemas.microsoft.com/office/drawing/2014/main" id="{EE8B3D93-3A14-0B2D-FC3B-AED021EAAA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7727E-1571-8E19-0D9E-9563AEFF2FF7}"/>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924102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A7E9A-638F-02DD-A2BF-E69D2358E19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819543-AB58-32BD-529F-2AC24F0FAA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EF740E9-59BB-CBAB-636A-B8E553562D29}"/>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5" name="Footer Placeholder 4">
            <a:extLst>
              <a:ext uri="{FF2B5EF4-FFF2-40B4-BE49-F238E27FC236}">
                <a16:creationId xmlns:a16="http://schemas.microsoft.com/office/drawing/2014/main" id="{F84E1CC0-8A4D-9A14-D283-C62E9195B1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580391-D99F-7ACA-1374-16EF05AE1C74}"/>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785181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ECB58-EDB1-7406-D96D-91552E5CC3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C832B0-A90E-5E65-1938-5A2E2BDC40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849B8B-0815-A225-131D-1BAB1927E2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D209CF-4DC3-3F38-D644-5CA7F67F4042}"/>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6" name="Footer Placeholder 5">
            <a:extLst>
              <a:ext uri="{FF2B5EF4-FFF2-40B4-BE49-F238E27FC236}">
                <a16:creationId xmlns:a16="http://schemas.microsoft.com/office/drawing/2014/main" id="{56547251-99B1-9C57-E72A-DD0A48C9A8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5D94CB-C18D-51FE-8911-29AD1A3358FA}"/>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2369867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FB144-00C0-DCD4-7C54-9FF02D0BE3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82D975-D493-1D2B-4DB5-35753A1EB3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A8F65B-CBE0-7A8B-EEE2-687182B5D0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C761F4-686B-382D-EB79-FB7DC5E8C6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1ADFFB-4FC1-6EB0-DEF2-D09A9D49A0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54446C-A9EE-76EE-9634-B597805ADBC2}"/>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8" name="Footer Placeholder 7">
            <a:extLst>
              <a:ext uri="{FF2B5EF4-FFF2-40B4-BE49-F238E27FC236}">
                <a16:creationId xmlns:a16="http://schemas.microsoft.com/office/drawing/2014/main" id="{69448057-9633-21C8-767B-838A04E427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AC697E-080E-B454-32BF-4D01916DCEDE}"/>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2796019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BED0F-91D5-A7EB-77CA-D109B67559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E9C737-6165-70AE-83E1-0A2527CBD39F}"/>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4" name="Footer Placeholder 3">
            <a:extLst>
              <a:ext uri="{FF2B5EF4-FFF2-40B4-BE49-F238E27FC236}">
                <a16:creationId xmlns:a16="http://schemas.microsoft.com/office/drawing/2014/main" id="{ED064F47-ED5B-EB89-501F-6A9C7E11787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52B04B-BBFD-C924-97BB-7BA486A2193A}"/>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635261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2389B2-B0E0-992E-0D7E-5B9CE21BEFC2}"/>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3" name="Footer Placeholder 2">
            <a:extLst>
              <a:ext uri="{FF2B5EF4-FFF2-40B4-BE49-F238E27FC236}">
                <a16:creationId xmlns:a16="http://schemas.microsoft.com/office/drawing/2014/main" id="{6B1D5BFC-41C4-7D4B-8EB2-B36D5FAE39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252A3F-1F2C-09B2-01A8-CCDCC561057E}"/>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724205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E4B16-72C9-34C5-1B2F-D409482D3C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8419AD-584A-FB21-CAFE-FA9988E81C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947D8D-8F05-2676-E975-9C6D4C4DF7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A42907-99A0-24DC-9CB7-562F07FFB3F6}"/>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6" name="Footer Placeholder 5">
            <a:extLst>
              <a:ext uri="{FF2B5EF4-FFF2-40B4-BE49-F238E27FC236}">
                <a16:creationId xmlns:a16="http://schemas.microsoft.com/office/drawing/2014/main" id="{594872C8-6EB5-704B-1E6B-FAE9E2D424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AE1371-EDE1-A5C6-D9AE-8B683D76E952}"/>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831132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8D0D0-2A08-A632-2A46-F8DA5AD0DF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00C98C-51AB-6F97-A231-58A57C1FFD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82F5D9-0A88-BE42-5DB5-7BFF166D64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C24701-240B-FC23-4318-DC790B5022EF}"/>
              </a:ext>
            </a:extLst>
          </p:cNvPr>
          <p:cNvSpPr>
            <a:spLocks noGrp="1"/>
          </p:cNvSpPr>
          <p:nvPr>
            <p:ph type="dt" sz="half" idx="10"/>
          </p:nvPr>
        </p:nvSpPr>
        <p:spPr/>
        <p:txBody>
          <a:bodyPr/>
          <a:lstStyle/>
          <a:p>
            <a:fld id="{6F535281-D964-1D4B-A8C6-34C6C77DF9AB}" type="datetimeFigureOut">
              <a:rPr lang="en-US" smtClean="0"/>
              <a:t>8/18/25</a:t>
            </a:fld>
            <a:endParaRPr lang="en-US"/>
          </a:p>
        </p:txBody>
      </p:sp>
      <p:sp>
        <p:nvSpPr>
          <p:cNvPr id="6" name="Footer Placeholder 5">
            <a:extLst>
              <a:ext uri="{FF2B5EF4-FFF2-40B4-BE49-F238E27FC236}">
                <a16:creationId xmlns:a16="http://schemas.microsoft.com/office/drawing/2014/main" id="{599E81F6-1A42-D46B-4E13-918F4CC0F5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BFD972-3E20-2066-4832-BCEDFEFB47AA}"/>
              </a:ext>
            </a:extLst>
          </p:cNvPr>
          <p:cNvSpPr>
            <a:spLocks noGrp="1"/>
          </p:cNvSpPr>
          <p:nvPr>
            <p:ph type="sldNum" sz="quarter" idx="12"/>
          </p:nvPr>
        </p:nvSpPr>
        <p:spPr/>
        <p:txBody>
          <a:bodyPr/>
          <a:lstStyle/>
          <a:p>
            <a:fld id="{D34C9408-5F84-FF44-948E-6B1D92BC040A}" type="slidenum">
              <a:rPr lang="en-US" smtClean="0"/>
              <a:t>‹#›</a:t>
            </a:fld>
            <a:endParaRPr lang="en-US"/>
          </a:p>
        </p:txBody>
      </p:sp>
    </p:spTree>
    <p:extLst>
      <p:ext uri="{BB962C8B-B14F-4D97-AF65-F5344CB8AC3E}">
        <p14:creationId xmlns:p14="http://schemas.microsoft.com/office/powerpoint/2010/main" val="1986845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A50C33-BFBB-EED5-EEB5-7EC0AF54A6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086AEC-3269-5828-B21B-E4CE4D76BF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70E34-E2A6-1EA2-3AB3-ABD2A05A24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535281-D964-1D4B-A8C6-34C6C77DF9AB}" type="datetimeFigureOut">
              <a:rPr lang="en-US" smtClean="0"/>
              <a:t>8/18/25</a:t>
            </a:fld>
            <a:endParaRPr lang="en-US"/>
          </a:p>
        </p:txBody>
      </p:sp>
      <p:sp>
        <p:nvSpPr>
          <p:cNvPr id="5" name="Footer Placeholder 4">
            <a:extLst>
              <a:ext uri="{FF2B5EF4-FFF2-40B4-BE49-F238E27FC236}">
                <a16:creationId xmlns:a16="http://schemas.microsoft.com/office/drawing/2014/main" id="{533C173C-5DB9-2296-37D3-C460D3C9A9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9FF1394-0D1A-6093-FC3A-A2D2B5763A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C9408-5F84-FF44-948E-6B1D92BC040A}" type="slidenum">
              <a:rPr lang="en-US" smtClean="0"/>
              <a:t>‹#›</a:t>
            </a:fld>
            <a:endParaRPr lang="en-US"/>
          </a:p>
        </p:txBody>
      </p:sp>
    </p:spTree>
    <p:extLst>
      <p:ext uri="{BB962C8B-B14F-4D97-AF65-F5344CB8AC3E}">
        <p14:creationId xmlns:p14="http://schemas.microsoft.com/office/powerpoint/2010/main" val="1902806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sc-cuny.org/content/adjunct-and-hourly-professorial-rates/" TargetMode="External"/><Relationship Id="rId2" Type="http://schemas.openxmlformats.org/officeDocument/2006/relationships/hyperlink" Target="https://new.jjay.cuny.edu/sites/default/files/2023-05/teachingadjuncthandbook_april22.pdf" TargetMode="External"/><Relationship Id="rId1" Type="http://schemas.openxmlformats.org/officeDocument/2006/relationships/slideLayout" Target="../slideLayouts/slideLayout2.xml"/><Relationship Id="rId6" Type="http://schemas.openxmlformats.org/officeDocument/2006/relationships/hyperlink" Target="https://www.qc.cuny.edu/provost/wp-content/uploads/sites/42/2021/05/Adjunct_Handbook_2012Aug26.pdf" TargetMode="External"/><Relationship Id="rId5" Type="http://schemas.openxmlformats.org/officeDocument/2006/relationships/hyperlink" Target="https://www.qc.cuny.edu/hr/" TargetMode="External"/><Relationship Id="rId4" Type="http://schemas.openxmlformats.org/officeDocument/2006/relationships/hyperlink" Target="https://psc-cuny.org/about-us/committee-adjuncts-and-part-timer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yichun.wu@qc.cuny.edu" TargetMode="External"/><Relationship Id="rId2" Type="http://schemas.openxmlformats.org/officeDocument/2006/relationships/hyperlink" Target="mailto:gslisadjuncts@lists.qc.cuny.edu" TargetMode="External"/><Relationship Id="rId1" Type="http://schemas.openxmlformats.org/officeDocument/2006/relationships/slideLayout" Target="../slideLayouts/slideLayout2.xml"/><Relationship Id="rId4" Type="http://schemas.openxmlformats.org/officeDocument/2006/relationships/hyperlink" Target="https://lists.qc.cuny.edu/mailman/listinfo/glisann"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Susana.Arellano@qc.cuny.edu" TargetMode="External"/><Relationship Id="rId2" Type="http://schemas.openxmlformats.org/officeDocument/2006/relationships/hyperlink" Target="https://www.cuny.edu/academics/academic-calendar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qc.cuny.edu/brightspace/brightspace-guide-for-faculty/" TargetMode="External"/><Relationship Id="rId2" Type="http://schemas.openxmlformats.org/officeDocument/2006/relationships/hyperlink" Target="https://www.qc.cuny.edu/a/faculty/" TargetMode="External"/><Relationship Id="rId1" Type="http://schemas.openxmlformats.org/officeDocument/2006/relationships/slideLayout" Target="../slideLayouts/slideLayout2.xml"/><Relationship Id="rId6" Type="http://schemas.openxmlformats.org/officeDocument/2006/relationships/hyperlink" Target="https://cunyithelp.cuny.edu/csp?id=kb_search&amp;spa=1&amp;kb_knowledge_base=cd6dfb721bab401014a8c99f1d4bcb38&amp;kb_category=4ff38407db2e9c50ca2afdbaf496191c&amp;tags=b0887975db89905017f76ce2ca96197b" TargetMode="External"/><Relationship Id="rId5" Type="http://schemas.openxmlformats.org/officeDocument/2006/relationships/hyperlink" Target="https://www.cuny.edu/about/administration/offices/cis/technology-services/zoom/" TargetMode="External"/><Relationship Id="rId4" Type="http://schemas.openxmlformats.org/officeDocument/2006/relationships/hyperlink" Target="https://cuny.zoom.u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qc.cuny.edu/bg/" TargetMode="External"/><Relationship Id="rId2" Type="http://schemas.openxmlformats.org/officeDocument/2006/relationships/hyperlink" Target="https://www.qc.cuny.edu/its/qcar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apps.qc.cuny.edu/gradechange" TargetMode="External"/><Relationship Id="rId2" Type="http://schemas.openxmlformats.org/officeDocument/2006/relationships/hyperlink" Target="https://www.qc.cuny.edu/aac/academic-and-grading-polici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library.qc.cuny.edu/services/borrowing/reserves/" TargetMode="External"/><Relationship Id="rId2" Type="http://schemas.openxmlformats.org/officeDocument/2006/relationships/hyperlink" Target="https://library.qc.cuny.edu/services/borrowing/book-chapter-scans/" TargetMode="External"/><Relationship Id="rId1" Type="http://schemas.openxmlformats.org/officeDocument/2006/relationships/slideLayout" Target="../slideLayouts/slideLayout2.xml"/><Relationship Id="rId4" Type="http://schemas.openxmlformats.org/officeDocument/2006/relationships/hyperlink" Target="https://qc-cuny.libguides.com/er.php?b=s"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nam02.safelinks.protection.outlook.com/?url=https%3A%2F%2Fbit.ly%2FQCxCETLL__Zoom&amp;data=05%7C02%7CJames.Lowry%40qc.cuny.edu%7C00dc3f6a0656444a89a408dc3a11156c%7C6f60f0b35f064e099715989dba8cc7d8%7C0%7C0%7C638449092245030290%7CUnknown%7CTWFpbGZsb3d8eyJWIjoiMC4wLjAwMDAiLCJQIjoiV2luMzIiLCJBTiI6Ik1haWwiLCJXVCI6Mn0%3D%7C0%7C%7C%7C&amp;sdata=MXi1NMQMLu7MUGRN7BLHG%2FLxDHAdTOIOSllEnJ%2FjN%2FU%3D&amp;reserved=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C6A9-4BAC-DC52-6662-EBA785B2CB39}"/>
              </a:ext>
            </a:extLst>
          </p:cNvPr>
          <p:cNvSpPr>
            <a:spLocks noGrp="1"/>
          </p:cNvSpPr>
          <p:nvPr>
            <p:ph type="title"/>
          </p:nvPr>
        </p:nvSpPr>
        <p:spPr/>
        <p:txBody>
          <a:bodyPr/>
          <a:lstStyle/>
          <a:p>
            <a:r>
              <a:rPr lang="en-US" b="1" dirty="0">
                <a:latin typeface="Helvetica" pitchFamily="2" charset="0"/>
              </a:rPr>
              <a:t>Employment</a:t>
            </a:r>
          </a:p>
        </p:txBody>
      </p:sp>
      <p:sp>
        <p:nvSpPr>
          <p:cNvPr id="3" name="Content Placeholder 2">
            <a:extLst>
              <a:ext uri="{FF2B5EF4-FFF2-40B4-BE49-F238E27FC236}">
                <a16:creationId xmlns:a16="http://schemas.microsoft.com/office/drawing/2014/main" id="{A48F80C0-7221-DAFE-9EB9-52D75DF8A9BA}"/>
              </a:ext>
            </a:extLst>
          </p:cNvPr>
          <p:cNvSpPr>
            <a:spLocks noGrp="1"/>
          </p:cNvSpPr>
          <p:nvPr>
            <p:ph idx="1"/>
          </p:nvPr>
        </p:nvSpPr>
        <p:spPr/>
        <p:txBody>
          <a:bodyPr>
            <a:normAutofit/>
          </a:bodyPr>
          <a:lstStyle/>
          <a:p>
            <a:pPr marL="0" indent="0" rtl="0">
              <a:spcBef>
                <a:spcPts val="0"/>
              </a:spcBef>
              <a:spcAft>
                <a:spcPts val="0"/>
              </a:spcAft>
              <a:buNone/>
            </a:pPr>
            <a:r>
              <a:rPr lang="en-US" sz="1800" b="0" i="0" u="none" strike="noStrike" dirty="0">
                <a:solidFill>
                  <a:srgbClr val="000000"/>
                </a:solidFill>
                <a:effectLst/>
                <a:latin typeface="Arial" panose="020B0604020202020204" pitchFamily="34" charset="0"/>
              </a:rPr>
              <a:t>Adjunct employment is covered by the PSC-CUNY union contract.</a:t>
            </a:r>
            <a:endParaRPr lang="en-US" b="0" dirty="0">
              <a:effectLst/>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Useful employment related information can be found at:</a:t>
            </a:r>
            <a:endParaRPr lang="en-US" b="0" dirty="0">
              <a:effectLst/>
            </a:endParaRPr>
          </a:p>
          <a:p>
            <a:pPr rtl="0" fontAlgn="base">
              <a:spcBef>
                <a:spcPts val="0"/>
              </a:spcBef>
              <a:spcAft>
                <a:spcPts val="0"/>
              </a:spcAft>
              <a:buFont typeface="Arial" panose="020B0604020202020204" pitchFamily="34" charset="0"/>
              <a:buChar char="•"/>
            </a:pPr>
            <a:r>
              <a:rPr lang="en-US" sz="1800" b="0" i="0" u="sng" strike="noStrike" dirty="0">
                <a:solidFill>
                  <a:srgbClr val="1155CC"/>
                </a:solidFill>
                <a:effectLst/>
                <a:latin typeface="Arial" panose="020B0604020202020204" pitchFamily="34" charset="0"/>
                <a:hlinkClick r:id="rId2"/>
              </a:rPr>
              <a:t>PSC Adjunct Handbook</a:t>
            </a:r>
            <a:r>
              <a:rPr lang="en-US" sz="1800" b="0" i="0" u="none" strike="noStrike" dirty="0">
                <a:solidFill>
                  <a:srgbClr val="000000"/>
                </a:solidFill>
                <a:effectLst/>
                <a:latin typeface="Arial" panose="020B0604020202020204" pitchFamily="34" charset="0"/>
              </a:rPr>
              <a:t> (2022)</a:t>
            </a:r>
          </a:p>
          <a:p>
            <a:pPr rtl="0" fontAlgn="base">
              <a:spcBef>
                <a:spcPts val="0"/>
              </a:spcBef>
              <a:spcAft>
                <a:spcPts val="0"/>
              </a:spcAft>
              <a:buFont typeface="Arial" panose="020B0604020202020204" pitchFamily="34" charset="0"/>
              <a:buChar char="•"/>
            </a:pPr>
            <a:r>
              <a:rPr lang="en-US" sz="1800" b="0" i="0" u="sng" strike="noStrike" dirty="0">
                <a:solidFill>
                  <a:srgbClr val="1155CC"/>
                </a:solidFill>
                <a:effectLst/>
                <a:latin typeface="Arial" panose="020B0604020202020204" pitchFamily="34" charset="0"/>
                <a:hlinkClick r:id="rId3"/>
              </a:rPr>
              <a:t>Adjunct and Professional Hourly Rates</a:t>
            </a:r>
            <a:endParaRPr lang="en-US" sz="1800" b="0" i="0" u="none" strike="noStrike" dirty="0">
              <a:solidFill>
                <a:srgbClr val="000000"/>
              </a:solidFill>
              <a:effectLst/>
              <a:latin typeface="Arial" panose="020B0604020202020204" pitchFamily="34" charset="0"/>
            </a:endParaRPr>
          </a:p>
          <a:p>
            <a:pPr rtl="0" fontAlgn="base">
              <a:spcBef>
                <a:spcPts val="0"/>
              </a:spcBef>
              <a:spcAft>
                <a:spcPts val="0"/>
              </a:spcAft>
              <a:buFont typeface="Arial" panose="020B0604020202020204" pitchFamily="34" charset="0"/>
              <a:buChar char="•"/>
            </a:pPr>
            <a:r>
              <a:rPr lang="en-US" sz="1800" b="0" i="0" u="sng" strike="noStrike" dirty="0">
                <a:solidFill>
                  <a:srgbClr val="1155CC"/>
                </a:solidFill>
                <a:effectLst/>
                <a:latin typeface="Arial" panose="020B0604020202020204" pitchFamily="34" charset="0"/>
                <a:hlinkClick r:id="rId4"/>
              </a:rPr>
              <a:t>Committee for Adjuncts and Part-Timers</a:t>
            </a:r>
            <a:endParaRPr lang="en-US" sz="1800" b="0" i="0" u="none" strike="noStrike" dirty="0">
              <a:solidFill>
                <a:srgbClr val="000000"/>
              </a:solidFill>
              <a:effectLst/>
              <a:latin typeface="Arial" panose="020B0604020202020204" pitchFamily="34" charset="0"/>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GSLIS cannot answer any human resources questions, for example questions related to tax withholding or retirement benefits. These questions should be directed to </a:t>
            </a:r>
            <a:r>
              <a:rPr lang="en-US" sz="1800" b="0" i="0" u="sng" strike="noStrike" dirty="0">
                <a:solidFill>
                  <a:srgbClr val="1155CC"/>
                </a:solidFill>
                <a:effectLst/>
                <a:latin typeface="Arial" panose="020B0604020202020204" pitchFamily="34" charset="0"/>
                <a:hlinkClick r:id="rId5"/>
              </a:rPr>
              <a:t>Queens College HR</a:t>
            </a:r>
            <a:r>
              <a:rPr lang="en-US" sz="1800" b="0" i="0" u="none" strike="noStrike" dirty="0">
                <a:solidFill>
                  <a:srgbClr val="000000"/>
                </a:solidFill>
                <a:effectLst/>
                <a:latin typeface="Arial" panose="020B0604020202020204" pitchFamily="34" charset="0"/>
              </a:rPr>
              <a:t>.</a:t>
            </a:r>
            <a:endParaRPr lang="en-US" b="0" dirty="0">
              <a:effectLst/>
            </a:endParaRPr>
          </a:p>
          <a:p>
            <a:pPr marL="0" indent="0" rtl="0">
              <a:spcBef>
                <a:spcPts val="0"/>
              </a:spcBef>
              <a:spcAft>
                <a:spcPts val="0"/>
              </a:spcAft>
              <a:buNone/>
            </a:pPr>
            <a:br>
              <a:rPr lang="en-US" b="0" dirty="0">
                <a:effectLst/>
              </a:rPr>
            </a:br>
            <a:r>
              <a:rPr lang="en-US" sz="1800" b="1" i="1" u="none" strike="noStrike" dirty="0">
                <a:solidFill>
                  <a:srgbClr val="000000"/>
                </a:solidFill>
                <a:effectLst/>
                <a:latin typeface="Arial" panose="020B0604020202020204" pitchFamily="34" charset="0"/>
              </a:rPr>
              <a:t>General Information for Queens College Adjuncts</a:t>
            </a:r>
            <a:endParaRPr lang="en-US" b="0" dirty="0">
              <a:effectLst/>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There is a Queens College Adjunct Faculty </a:t>
            </a:r>
            <a:r>
              <a:rPr lang="en-US" sz="1800" b="0" i="0" u="sng" strike="noStrike" dirty="0">
                <a:solidFill>
                  <a:srgbClr val="1155CC"/>
                </a:solidFill>
                <a:effectLst/>
                <a:latin typeface="Arial" panose="020B0604020202020204" pitchFamily="34" charset="0"/>
                <a:hlinkClick r:id="rId6"/>
              </a:rPr>
              <a:t>Handbook</a:t>
            </a:r>
            <a:r>
              <a:rPr lang="en-US" sz="1800" b="0" i="0" u="none" strike="noStrike" dirty="0">
                <a:solidFill>
                  <a:srgbClr val="000000"/>
                </a:solidFill>
                <a:effectLst/>
                <a:latin typeface="Arial" panose="020B0604020202020204" pitchFamily="34" charset="0"/>
              </a:rPr>
              <a:t> that contains some useful information, but please note that this was last updated in 2012 and some information will now be invalid.</a:t>
            </a:r>
            <a:endParaRPr lang="en-US" b="0" dirty="0">
              <a:effectLst/>
            </a:endParaRPr>
          </a:p>
        </p:txBody>
      </p:sp>
    </p:spTree>
    <p:extLst>
      <p:ext uri="{BB962C8B-B14F-4D97-AF65-F5344CB8AC3E}">
        <p14:creationId xmlns:p14="http://schemas.microsoft.com/office/powerpoint/2010/main" val="280138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C6A9-4BAC-DC52-6662-EBA785B2CB39}"/>
              </a:ext>
            </a:extLst>
          </p:cNvPr>
          <p:cNvSpPr>
            <a:spLocks noGrp="1"/>
          </p:cNvSpPr>
          <p:nvPr>
            <p:ph type="title"/>
          </p:nvPr>
        </p:nvSpPr>
        <p:spPr/>
        <p:txBody>
          <a:bodyPr/>
          <a:lstStyle/>
          <a:p>
            <a:r>
              <a:rPr lang="en-US" b="1" dirty="0">
                <a:latin typeface="Helvetica" pitchFamily="2" charset="0"/>
              </a:rPr>
              <a:t>Communications</a:t>
            </a:r>
          </a:p>
        </p:txBody>
      </p:sp>
      <p:sp>
        <p:nvSpPr>
          <p:cNvPr id="3" name="Content Placeholder 2">
            <a:extLst>
              <a:ext uri="{FF2B5EF4-FFF2-40B4-BE49-F238E27FC236}">
                <a16:creationId xmlns:a16="http://schemas.microsoft.com/office/drawing/2014/main" id="{A48F80C0-7221-DAFE-9EB9-52D75DF8A9BA}"/>
              </a:ext>
            </a:extLst>
          </p:cNvPr>
          <p:cNvSpPr>
            <a:spLocks noGrp="1"/>
          </p:cNvSpPr>
          <p:nvPr>
            <p:ph idx="1"/>
          </p:nvPr>
        </p:nvSpPr>
        <p:spPr/>
        <p:txBody>
          <a:bodyPr>
            <a:normAutofit lnSpcReduction="10000"/>
          </a:bodyPr>
          <a:lstStyle/>
          <a:p>
            <a:pPr marL="0" indent="0" rtl="0">
              <a:spcBef>
                <a:spcPts val="0"/>
              </a:spcBef>
              <a:spcAft>
                <a:spcPts val="0"/>
              </a:spcAft>
              <a:buNone/>
            </a:pPr>
            <a:r>
              <a:rPr lang="en-US" sz="1800" b="1" i="1" u="none" strike="noStrike" dirty="0">
                <a:solidFill>
                  <a:srgbClr val="000000"/>
                </a:solidFill>
                <a:effectLst/>
                <a:latin typeface="Arial" panose="020B0604020202020204" pitchFamily="34" charset="0"/>
              </a:rPr>
              <a:t>Adjunct Orientations and Town Halls</a:t>
            </a:r>
            <a:endParaRPr lang="en-US" b="0" dirty="0">
              <a:effectLst/>
            </a:endParaRPr>
          </a:p>
          <a:p>
            <a:pPr marL="0" indent="0" rtl="0">
              <a:spcBef>
                <a:spcPts val="0"/>
              </a:spcBef>
              <a:spcAft>
                <a:spcPts val="0"/>
              </a:spcAft>
              <a:buNone/>
            </a:pPr>
            <a:endParaRPr lang="en-US" sz="1800" i="0" u="none" strike="noStrike" dirty="0">
              <a:solidFill>
                <a:srgbClr val="000000"/>
              </a:solidFill>
              <a:latin typeface="Arial" panose="020B0604020202020204" pitchFamily="34" charset="0"/>
            </a:endParaRPr>
          </a:p>
          <a:p>
            <a:pPr marL="0" indent="0" rtl="0">
              <a:spcBef>
                <a:spcPts val="0"/>
              </a:spcBef>
              <a:spcAft>
                <a:spcPts val="0"/>
              </a:spcAft>
              <a:buNone/>
            </a:pPr>
            <a:r>
              <a:rPr lang="en-US" sz="1800" b="0" i="0" u="none" strike="noStrike" dirty="0">
                <a:solidFill>
                  <a:srgbClr val="000000"/>
                </a:solidFill>
                <a:effectLst/>
                <a:latin typeface="Arial" panose="020B0604020202020204" pitchFamily="34" charset="0"/>
              </a:rPr>
              <a:t>Before the beginning of each semester, GSLIS holds a virtual orientation session for new and returning adjuncts. Adjuncts will be invited directly or through the GSLISADJUNCTS list-serv.</a:t>
            </a:r>
            <a:endParaRPr lang="en-US" b="0" dirty="0">
              <a:effectLst/>
            </a:endParaRPr>
          </a:p>
          <a:p>
            <a:pPr marL="0" indent="0" rtl="0">
              <a:spcBef>
                <a:spcPts val="0"/>
              </a:spcBef>
              <a:spcAft>
                <a:spcPts val="0"/>
              </a:spcAft>
              <a:buNone/>
            </a:pPr>
            <a:endParaRPr lang="en-US" sz="1800" i="0" u="none" strike="noStrike" dirty="0">
              <a:solidFill>
                <a:srgbClr val="000000"/>
              </a:solidFill>
              <a:latin typeface="Arial" panose="020B0604020202020204" pitchFamily="34" charset="0"/>
            </a:endParaRPr>
          </a:p>
          <a:p>
            <a:pPr marL="0" indent="0" rtl="0">
              <a:spcBef>
                <a:spcPts val="0"/>
              </a:spcBef>
              <a:spcAft>
                <a:spcPts val="0"/>
              </a:spcAft>
              <a:buNone/>
            </a:pPr>
            <a:r>
              <a:rPr lang="en-US" sz="1800" b="0" i="0" u="none" strike="noStrike" dirty="0">
                <a:solidFill>
                  <a:srgbClr val="000000"/>
                </a:solidFill>
                <a:effectLst/>
                <a:latin typeface="Arial" panose="020B0604020202020204" pitchFamily="34" charset="0"/>
              </a:rPr>
              <a:t>In the middle of each Spring and Fall semester, GSLIS holds a virtual Adjunct Town Hall, which is an opportunity for the Chair to update adjuncts on the developments in the department and its programs, and to hear from adjuncts about their issues or ideas. Participation in the town halls is not required, but encouraged. The town halls are advertised through the GSLISADJUNCTS list-serv.</a:t>
            </a:r>
            <a:endParaRPr lang="en-US" b="0" dirty="0">
              <a:effectLst/>
            </a:endParaRPr>
          </a:p>
          <a:p>
            <a:pPr marL="0" indent="0" rtl="0">
              <a:spcBef>
                <a:spcPts val="0"/>
              </a:spcBef>
              <a:spcAft>
                <a:spcPts val="0"/>
              </a:spcAft>
              <a:buNone/>
            </a:pPr>
            <a:br>
              <a:rPr lang="en-US" b="0" dirty="0">
                <a:effectLst/>
              </a:rPr>
            </a:br>
            <a:r>
              <a:rPr lang="en-US" sz="1800" b="1" i="1" u="none" strike="noStrike" dirty="0">
                <a:solidFill>
                  <a:srgbClr val="000000"/>
                </a:solidFill>
                <a:effectLst/>
                <a:latin typeface="Arial" panose="020B0604020202020204" pitchFamily="34" charset="0"/>
              </a:rPr>
              <a:t>Adjunct List-serv</a:t>
            </a:r>
            <a:endParaRPr lang="en-US" b="0" dirty="0">
              <a:effectLst/>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The department listserv for GSLIS Adjuncts is </a:t>
            </a:r>
            <a:r>
              <a:rPr lang="en-US" sz="1800" b="0" i="0" u="sng" strike="noStrike" dirty="0">
                <a:solidFill>
                  <a:srgbClr val="1155CC"/>
                </a:solidFill>
                <a:effectLst/>
                <a:latin typeface="Arial" panose="020B0604020202020204" pitchFamily="34" charset="0"/>
                <a:hlinkClick r:id="rId2"/>
              </a:rPr>
              <a:t>gslisadjuncts@lists.qc.cuny.edu</a:t>
            </a:r>
            <a:r>
              <a:rPr lang="en-US" sz="1800" b="0" i="0" u="none" strike="noStrike" dirty="0">
                <a:solidFill>
                  <a:srgbClr val="000000"/>
                </a:solidFill>
                <a:effectLst/>
                <a:latin typeface="Arial" panose="020B0604020202020204" pitchFamily="34" charset="0"/>
              </a:rPr>
              <a:t>. Adjunct faculty who are teaching in a given semester will be added to the list by the Communications Committee. The contact person for the list is Yi-Chun Wu </a:t>
            </a:r>
            <a:r>
              <a:rPr lang="en-US" sz="1800" b="0" i="0" u="sng" strike="noStrike" dirty="0">
                <a:solidFill>
                  <a:srgbClr val="1155CC"/>
                </a:solidFill>
                <a:effectLst/>
                <a:latin typeface="Arial" panose="020B0604020202020204" pitchFamily="34" charset="0"/>
                <a:hlinkClick r:id="rId3"/>
              </a:rPr>
              <a:t>yichun.wu@qc.cuny.edu</a:t>
            </a:r>
            <a:r>
              <a:rPr lang="en-US" sz="1800" b="0" i="0" u="none" strike="noStrike" dirty="0">
                <a:solidFill>
                  <a:srgbClr val="000000"/>
                </a:solidFill>
                <a:effectLst/>
                <a:latin typeface="Arial" panose="020B0604020202020204" pitchFamily="34" charset="0"/>
              </a:rPr>
              <a:t>. Adjunct faculty are encouraged to subscribe to the department’s general listserv, </a:t>
            </a:r>
            <a:r>
              <a:rPr lang="en-US" sz="1800" b="0" i="0" u="sng" strike="noStrike" dirty="0">
                <a:solidFill>
                  <a:srgbClr val="1155CC"/>
                </a:solidFill>
                <a:effectLst/>
                <a:latin typeface="Arial" panose="020B0604020202020204" pitchFamily="34" charset="0"/>
                <a:hlinkClick r:id="rId4"/>
              </a:rPr>
              <a:t>GLISANN</a:t>
            </a:r>
            <a:r>
              <a:rPr lang="en-US" sz="1800" b="0" i="0" u="none" strike="noStrike" dirty="0">
                <a:solidFill>
                  <a:srgbClr val="000000"/>
                </a:solidFill>
                <a:effectLst/>
                <a:latin typeface="Arial" panose="020B0604020202020204" pitchFamily="34" charset="0"/>
              </a:rPr>
              <a:t>, to receive current news and announcements. </a:t>
            </a:r>
            <a:endParaRPr lang="en-US" b="0" dirty="0">
              <a:effectLst/>
            </a:endParaRPr>
          </a:p>
        </p:txBody>
      </p:sp>
    </p:spTree>
    <p:extLst>
      <p:ext uri="{BB962C8B-B14F-4D97-AF65-F5344CB8AC3E}">
        <p14:creationId xmlns:p14="http://schemas.microsoft.com/office/powerpoint/2010/main" val="3751592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C6A9-4BAC-DC52-6662-EBA785B2CB39}"/>
              </a:ext>
            </a:extLst>
          </p:cNvPr>
          <p:cNvSpPr>
            <a:spLocks noGrp="1"/>
          </p:cNvSpPr>
          <p:nvPr>
            <p:ph type="title"/>
          </p:nvPr>
        </p:nvSpPr>
        <p:spPr/>
        <p:txBody>
          <a:bodyPr/>
          <a:lstStyle/>
          <a:p>
            <a:r>
              <a:rPr lang="en-US" b="1" dirty="0">
                <a:latin typeface="Helvetica" pitchFamily="2" charset="0"/>
              </a:rPr>
              <a:t>Preparing Your Syllabus</a:t>
            </a:r>
          </a:p>
        </p:txBody>
      </p:sp>
      <p:sp>
        <p:nvSpPr>
          <p:cNvPr id="3" name="Content Placeholder 2">
            <a:extLst>
              <a:ext uri="{FF2B5EF4-FFF2-40B4-BE49-F238E27FC236}">
                <a16:creationId xmlns:a16="http://schemas.microsoft.com/office/drawing/2014/main" id="{A48F80C0-7221-DAFE-9EB9-52D75DF8A9BA}"/>
              </a:ext>
            </a:extLst>
          </p:cNvPr>
          <p:cNvSpPr>
            <a:spLocks noGrp="1"/>
          </p:cNvSpPr>
          <p:nvPr>
            <p:ph idx="1"/>
          </p:nvPr>
        </p:nvSpPr>
        <p:spPr>
          <a:xfrm>
            <a:off x="838200" y="1550052"/>
            <a:ext cx="10515600" cy="4351338"/>
          </a:xfrm>
        </p:spPr>
        <p:txBody>
          <a:bodyPr>
            <a:noAutofit/>
          </a:bodyPr>
          <a:lstStyle/>
          <a:p>
            <a:pPr marL="0" indent="0" rtl="0">
              <a:spcBef>
                <a:spcPts val="0"/>
              </a:spcBef>
              <a:spcAft>
                <a:spcPts val="0"/>
              </a:spcAft>
              <a:buNone/>
            </a:pPr>
            <a:r>
              <a:rPr lang="en-US" sz="1800" b="0" i="0" u="none" strike="noStrike" dirty="0">
                <a:solidFill>
                  <a:srgbClr val="000000"/>
                </a:solidFill>
                <a:effectLst/>
                <a:latin typeface="Helvetica" pitchFamily="2" charset="0"/>
              </a:rPr>
              <a:t>Syllabi should be prepared using the GSLIS Syllabus Template (available from the Chair), which contains important features including a table that maps course learning outcomes to GSLIS’ Student Learning Outcomes, and support information for students.</a:t>
            </a:r>
            <a:endParaRPr lang="en-US" sz="1800" b="0" dirty="0">
              <a:effectLst/>
              <a:latin typeface="Helvetica" pitchFamily="2" charset="0"/>
            </a:endParaRPr>
          </a:p>
          <a:p>
            <a:pPr marL="0" indent="0" rtl="0">
              <a:spcBef>
                <a:spcPts val="0"/>
              </a:spcBef>
              <a:spcAft>
                <a:spcPts val="0"/>
              </a:spcAft>
              <a:buNone/>
            </a:pPr>
            <a:br>
              <a:rPr lang="en-US" sz="1800" b="0" dirty="0">
                <a:effectLst/>
                <a:latin typeface="Helvetica" pitchFamily="2" charset="0"/>
              </a:rPr>
            </a:br>
            <a:r>
              <a:rPr lang="en-US" sz="1800" b="0" i="0" u="none" strike="noStrike" dirty="0">
                <a:solidFill>
                  <a:srgbClr val="000000"/>
                </a:solidFill>
                <a:effectLst/>
                <a:latin typeface="Helvetica" pitchFamily="2" charset="0"/>
              </a:rPr>
              <a:t>Adjuncts are responsible for ensuring that the schedule presented in the syllabus conforms with the </a:t>
            </a:r>
            <a:r>
              <a:rPr lang="en-US" sz="1800" b="0" i="0" u="sng" strike="noStrike" dirty="0">
                <a:solidFill>
                  <a:srgbClr val="1155CC"/>
                </a:solidFill>
                <a:effectLst/>
                <a:latin typeface="Helvetica" pitchFamily="2" charset="0"/>
                <a:hlinkClick r:id="rId2"/>
              </a:rPr>
              <a:t>CUNY Academic Calendar</a:t>
            </a:r>
            <a:r>
              <a:rPr lang="en-US" sz="1800" b="0" i="0" u="none" strike="noStrike" dirty="0">
                <a:solidFill>
                  <a:srgbClr val="000000"/>
                </a:solidFill>
                <a:effectLst/>
                <a:latin typeface="Helvetica" pitchFamily="2" charset="0"/>
              </a:rPr>
              <a:t>, observing all holidays and dates when classes are not scheduled.</a:t>
            </a:r>
            <a:endParaRPr lang="en-US" sz="1800" b="0" dirty="0">
              <a:effectLst/>
              <a:latin typeface="Helvetica" pitchFamily="2" charset="0"/>
            </a:endParaRPr>
          </a:p>
          <a:p>
            <a:pPr marL="0" indent="0" rtl="0">
              <a:spcBef>
                <a:spcPts val="0"/>
              </a:spcBef>
              <a:spcAft>
                <a:spcPts val="0"/>
              </a:spcAft>
              <a:buNone/>
            </a:pPr>
            <a:br>
              <a:rPr lang="en-US" sz="1800" b="0" dirty="0">
                <a:effectLst/>
                <a:latin typeface="Helvetica" pitchFamily="2" charset="0"/>
              </a:rPr>
            </a:br>
            <a:r>
              <a:rPr lang="en-US" sz="1800" b="0" i="0" u="none" strike="noStrike" dirty="0">
                <a:solidFill>
                  <a:srgbClr val="000000"/>
                </a:solidFill>
                <a:effectLst/>
                <a:latin typeface="Helvetica" pitchFamily="2" charset="0"/>
              </a:rPr>
              <a:t>Syllabi should be deposited with Susana Arellano in the GSLIS Office every semester. Susana Arellano &lt;</a:t>
            </a:r>
            <a:r>
              <a:rPr lang="en-US" sz="1800" b="0" i="0" u="sng" strike="noStrike" dirty="0">
                <a:solidFill>
                  <a:srgbClr val="1155CC"/>
                </a:solidFill>
                <a:effectLst/>
                <a:latin typeface="Helvetica" pitchFamily="2" charset="0"/>
                <a:hlinkClick r:id="rId3"/>
              </a:rPr>
              <a:t>Susana.Arellano@qc.cuny.edu</a:t>
            </a:r>
            <a:r>
              <a:rPr lang="en-US" sz="1800" b="0" i="0" u="none" strike="noStrike" dirty="0">
                <a:solidFill>
                  <a:srgbClr val="000000"/>
                </a:solidFill>
                <a:effectLst/>
                <a:latin typeface="Helvetica" pitchFamily="2" charset="0"/>
              </a:rPr>
              <a:t>&gt; Susana files the syllabi, which are needed as evidence during program accreditation by the American Library Association.</a:t>
            </a:r>
            <a:endParaRPr lang="en-US" sz="1800" b="0" dirty="0">
              <a:effectLst/>
              <a:latin typeface="Helvetica" pitchFamily="2" charset="0"/>
            </a:endParaRPr>
          </a:p>
          <a:p>
            <a:pPr marL="0" indent="0" rtl="0">
              <a:spcBef>
                <a:spcPts val="0"/>
              </a:spcBef>
              <a:spcAft>
                <a:spcPts val="0"/>
              </a:spcAft>
              <a:buNone/>
            </a:pPr>
            <a:br>
              <a:rPr lang="en-US" sz="1800" b="0" dirty="0">
                <a:effectLst/>
                <a:latin typeface="Helvetica" pitchFamily="2" charset="0"/>
              </a:rPr>
            </a:br>
            <a:r>
              <a:rPr lang="en-US" sz="1800" b="0" i="0" u="none" strike="noStrike" dirty="0">
                <a:solidFill>
                  <a:srgbClr val="000000"/>
                </a:solidFill>
                <a:effectLst/>
                <a:latin typeface="Helvetica" pitchFamily="2" charset="0"/>
              </a:rPr>
              <a:t>Syllabi for core classes (700, 701, 702, 703, and 709) may not vary in content or structure from the approved syllabus. Approved syllabi can be obtained from the Course Coordinators:</a:t>
            </a:r>
            <a:endParaRPr lang="en-US" sz="1800" b="0" dirty="0">
              <a:effectLst/>
              <a:latin typeface="Helvetica" pitchFamily="2" charset="0"/>
            </a:endParaRPr>
          </a:p>
          <a:p>
            <a:pPr marL="0" indent="0" rtl="0">
              <a:spcBef>
                <a:spcPts val="0"/>
              </a:spcBef>
              <a:spcAft>
                <a:spcPts val="0"/>
              </a:spcAft>
              <a:buNone/>
            </a:pPr>
            <a:br>
              <a:rPr lang="en-US" sz="1800" b="0" dirty="0">
                <a:effectLst/>
                <a:latin typeface="Helvetica" pitchFamily="2" charset="0"/>
              </a:rPr>
            </a:br>
            <a:r>
              <a:rPr lang="en-US" sz="1800" b="0" i="0" u="none" strike="noStrike" dirty="0">
                <a:solidFill>
                  <a:srgbClr val="000000"/>
                </a:solidFill>
                <a:effectLst/>
                <a:latin typeface="Helvetica" pitchFamily="2" charset="0"/>
              </a:rPr>
              <a:t>700: SE Hackney</a:t>
            </a:r>
            <a:endParaRPr lang="en-US" sz="1800" b="0" dirty="0">
              <a:effectLst/>
              <a:latin typeface="Helvetica" pitchFamily="2" charset="0"/>
            </a:endParaRPr>
          </a:p>
          <a:p>
            <a:pPr marL="0" indent="0" rtl="0">
              <a:spcBef>
                <a:spcPts val="0"/>
              </a:spcBef>
              <a:spcAft>
                <a:spcPts val="0"/>
              </a:spcAft>
              <a:buNone/>
            </a:pPr>
            <a:r>
              <a:rPr lang="en-US" sz="1800" b="0" i="0" u="none" strike="noStrike" dirty="0">
                <a:solidFill>
                  <a:srgbClr val="000000"/>
                </a:solidFill>
                <a:effectLst/>
                <a:latin typeface="Helvetica" pitchFamily="2" charset="0"/>
              </a:rPr>
              <a:t>701: Joe Sanchez</a:t>
            </a:r>
            <a:endParaRPr lang="en-US" sz="1800" b="0" dirty="0">
              <a:effectLst/>
              <a:latin typeface="Helvetica" pitchFamily="2" charset="0"/>
            </a:endParaRPr>
          </a:p>
          <a:p>
            <a:pPr marL="0" indent="0" rtl="0">
              <a:spcBef>
                <a:spcPts val="0"/>
              </a:spcBef>
              <a:spcAft>
                <a:spcPts val="0"/>
              </a:spcAft>
              <a:buNone/>
            </a:pPr>
            <a:r>
              <a:rPr lang="en-US" sz="1800" b="0" i="0" u="none" strike="noStrike" dirty="0">
                <a:solidFill>
                  <a:srgbClr val="000000"/>
                </a:solidFill>
                <a:effectLst/>
                <a:latin typeface="Helvetica" pitchFamily="2" charset="0"/>
              </a:rPr>
              <a:t>702: </a:t>
            </a:r>
            <a:r>
              <a:rPr lang="en-US" sz="1800" b="0" i="0" u="none" strike="noStrike" dirty="0" err="1">
                <a:solidFill>
                  <a:srgbClr val="000000"/>
                </a:solidFill>
                <a:effectLst/>
                <a:latin typeface="Helvetica" pitchFamily="2" charset="0"/>
              </a:rPr>
              <a:t>Nafiz</a:t>
            </a:r>
            <a:r>
              <a:rPr lang="en-US" sz="1800" b="0" i="0" u="none" strike="noStrike" dirty="0">
                <a:solidFill>
                  <a:srgbClr val="000000"/>
                </a:solidFill>
                <a:effectLst/>
                <a:latin typeface="Helvetica" pitchFamily="2" charset="0"/>
              </a:rPr>
              <a:t> Zaman </a:t>
            </a:r>
            <a:r>
              <a:rPr lang="en-US" sz="1800" b="0" i="0" u="none" strike="noStrike" dirty="0" err="1">
                <a:solidFill>
                  <a:srgbClr val="000000"/>
                </a:solidFill>
                <a:effectLst/>
                <a:latin typeface="Helvetica" pitchFamily="2" charset="0"/>
              </a:rPr>
              <a:t>Shuva</a:t>
            </a:r>
            <a:endParaRPr lang="en-US" sz="1800" b="0" dirty="0">
              <a:effectLst/>
              <a:latin typeface="Helvetica" pitchFamily="2" charset="0"/>
            </a:endParaRPr>
          </a:p>
          <a:p>
            <a:pPr marL="0" indent="0" rtl="0">
              <a:spcBef>
                <a:spcPts val="0"/>
              </a:spcBef>
              <a:spcAft>
                <a:spcPts val="0"/>
              </a:spcAft>
              <a:buNone/>
            </a:pPr>
            <a:r>
              <a:rPr lang="en-US" sz="1800" b="0" i="0" u="none" strike="noStrike" dirty="0">
                <a:solidFill>
                  <a:srgbClr val="000000"/>
                </a:solidFill>
                <a:effectLst/>
                <a:latin typeface="Helvetica" pitchFamily="2" charset="0"/>
              </a:rPr>
              <a:t>703: </a:t>
            </a:r>
            <a:r>
              <a:rPr lang="en-US" sz="1800" b="0" i="0" u="none" strike="noStrike" dirty="0" err="1">
                <a:solidFill>
                  <a:srgbClr val="000000"/>
                </a:solidFill>
                <a:effectLst/>
                <a:latin typeface="Helvetica" pitchFamily="2" charset="0"/>
              </a:rPr>
              <a:t>Shuheng</a:t>
            </a:r>
            <a:r>
              <a:rPr lang="en-US" sz="1800" b="0" i="0" u="none" strike="noStrike" dirty="0">
                <a:solidFill>
                  <a:srgbClr val="000000"/>
                </a:solidFill>
                <a:effectLst/>
                <a:latin typeface="Helvetica" pitchFamily="2" charset="0"/>
              </a:rPr>
              <a:t> Wu</a:t>
            </a:r>
            <a:endParaRPr lang="en-US" sz="1800" b="0" dirty="0">
              <a:effectLst/>
              <a:latin typeface="Helvetica" pitchFamily="2" charset="0"/>
            </a:endParaRPr>
          </a:p>
          <a:p>
            <a:pPr marL="0" indent="0" rtl="0">
              <a:spcBef>
                <a:spcPts val="0"/>
              </a:spcBef>
              <a:spcAft>
                <a:spcPts val="0"/>
              </a:spcAft>
              <a:buNone/>
            </a:pPr>
            <a:r>
              <a:rPr lang="en-US" sz="1800" b="0" i="0" u="none" strike="noStrike" dirty="0">
                <a:solidFill>
                  <a:srgbClr val="000000"/>
                </a:solidFill>
                <a:effectLst/>
                <a:latin typeface="Helvetica" pitchFamily="2" charset="0"/>
              </a:rPr>
              <a:t>709: Ping Li </a:t>
            </a:r>
            <a:endParaRPr lang="en-US" sz="1800" b="0" dirty="0">
              <a:effectLst/>
              <a:latin typeface="Helvetica" pitchFamily="2" charset="0"/>
            </a:endParaRPr>
          </a:p>
        </p:txBody>
      </p:sp>
    </p:spTree>
    <p:extLst>
      <p:ext uri="{BB962C8B-B14F-4D97-AF65-F5344CB8AC3E}">
        <p14:creationId xmlns:p14="http://schemas.microsoft.com/office/powerpoint/2010/main" val="170367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C6A9-4BAC-DC52-6662-EBA785B2CB39}"/>
              </a:ext>
            </a:extLst>
          </p:cNvPr>
          <p:cNvSpPr>
            <a:spLocks noGrp="1"/>
          </p:cNvSpPr>
          <p:nvPr>
            <p:ph type="title"/>
          </p:nvPr>
        </p:nvSpPr>
        <p:spPr/>
        <p:txBody>
          <a:bodyPr/>
          <a:lstStyle/>
          <a:p>
            <a:r>
              <a:rPr lang="en-US" b="1" dirty="0">
                <a:latin typeface="Helvetica" pitchFamily="2" charset="0"/>
              </a:rPr>
              <a:t>CUNY Systems</a:t>
            </a:r>
          </a:p>
        </p:txBody>
      </p:sp>
      <p:sp>
        <p:nvSpPr>
          <p:cNvPr id="3" name="Content Placeholder 2">
            <a:extLst>
              <a:ext uri="{FF2B5EF4-FFF2-40B4-BE49-F238E27FC236}">
                <a16:creationId xmlns:a16="http://schemas.microsoft.com/office/drawing/2014/main" id="{A48F80C0-7221-DAFE-9EB9-52D75DF8A9BA}"/>
              </a:ext>
            </a:extLst>
          </p:cNvPr>
          <p:cNvSpPr>
            <a:spLocks noGrp="1"/>
          </p:cNvSpPr>
          <p:nvPr>
            <p:ph idx="1"/>
          </p:nvPr>
        </p:nvSpPr>
        <p:spPr/>
        <p:txBody>
          <a:bodyPr>
            <a:noAutofit/>
          </a:bodyPr>
          <a:lstStyle/>
          <a:p>
            <a:pPr marL="0" indent="0" rtl="0">
              <a:spcBef>
                <a:spcPts val="0"/>
              </a:spcBef>
              <a:spcAft>
                <a:spcPts val="0"/>
              </a:spcAft>
              <a:buNone/>
            </a:pPr>
            <a:r>
              <a:rPr lang="en-US" sz="2000" b="0" i="0" u="none" strike="noStrike" dirty="0">
                <a:solidFill>
                  <a:srgbClr val="000000"/>
                </a:solidFill>
                <a:effectLst/>
                <a:latin typeface="Helvetica" pitchFamily="2" charset="0"/>
              </a:rPr>
              <a:t>All relevant CUNY systems can be accessed via links at: </a:t>
            </a:r>
            <a:r>
              <a:rPr lang="en-US" sz="2000" b="0" i="0" u="sng" strike="noStrike" dirty="0">
                <a:solidFill>
                  <a:srgbClr val="1155CC"/>
                </a:solidFill>
                <a:effectLst/>
                <a:latin typeface="Helvetica" pitchFamily="2" charset="0"/>
                <a:hlinkClick r:id="rId2"/>
              </a:rPr>
              <a:t>https://www.qc.cuny.edu/a/faculty/</a:t>
            </a:r>
            <a:r>
              <a:rPr lang="en-US" sz="2000" b="0" i="0" u="none" strike="noStrike" dirty="0">
                <a:solidFill>
                  <a:srgbClr val="000000"/>
                </a:solidFill>
                <a:effectLst/>
                <a:latin typeface="Helvetica" pitchFamily="2" charset="0"/>
              </a:rPr>
              <a:t> </a:t>
            </a:r>
            <a:endParaRPr lang="en-US" sz="2000" b="0" dirty="0">
              <a:effectLst/>
              <a:latin typeface="Helvetica" pitchFamily="2" charset="0"/>
            </a:endParaRPr>
          </a:p>
          <a:p>
            <a:pPr marL="0" indent="0" rtl="0">
              <a:spcBef>
                <a:spcPts val="0"/>
              </a:spcBef>
              <a:spcAft>
                <a:spcPts val="0"/>
              </a:spcAft>
              <a:buNone/>
            </a:pPr>
            <a:endParaRPr lang="en-US" sz="2000" i="0" u="none" strike="noStrike" dirty="0">
              <a:solidFill>
                <a:srgbClr val="000000"/>
              </a:solidFill>
              <a:latin typeface="Helvetica" pitchFamily="2" charset="0"/>
            </a:endParaRPr>
          </a:p>
          <a:p>
            <a:pPr marL="0" indent="0" rtl="0">
              <a:spcBef>
                <a:spcPts val="0"/>
              </a:spcBef>
              <a:spcAft>
                <a:spcPts val="0"/>
              </a:spcAft>
              <a:buNone/>
            </a:pPr>
            <a:r>
              <a:rPr lang="en-US" sz="2000" b="0" i="0" u="none" strike="noStrike" dirty="0">
                <a:solidFill>
                  <a:srgbClr val="000000"/>
                </a:solidFill>
                <a:effectLst/>
                <a:latin typeface="Helvetica" pitchFamily="2" charset="0"/>
              </a:rPr>
              <a:t>The most used by GSLIS adjuncts are:</a:t>
            </a:r>
            <a:endParaRPr lang="en-US" sz="2000" b="0" dirty="0">
              <a:effectLst/>
              <a:latin typeface="Helvetica" pitchFamily="2" charset="0"/>
            </a:endParaRPr>
          </a:p>
          <a:p>
            <a:pPr marL="0" indent="0" fontAlgn="base">
              <a:spcBef>
                <a:spcPts val="0"/>
              </a:spcBef>
              <a:buNone/>
            </a:pPr>
            <a:br>
              <a:rPr lang="en-US" sz="2000" b="0" dirty="0">
                <a:effectLst/>
                <a:latin typeface="Helvetica" pitchFamily="2" charset="0"/>
              </a:rPr>
            </a:br>
            <a:r>
              <a:rPr lang="en-US" sz="2000" b="0" i="1" u="none" strike="noStrike" dirty="0">
                <a:solidFill>
                  <a:srgbClr val="000000"/>
                </a:solidFill>
                <a:effectLst/>
                <a:latin typeface="Helvetica" pitchFamily="2" charset="0"/>
              </a:rPr>
              <a:t>Learning Management System; </a:t>
            </a:r>
            <a:r>
              <a:rPr lang="en-US" sz="2000" b="0" i="0" u="none" strike="noStrike" dirty="0">
                <a:solidFill>
                  <a:srgbClr val="000000"/>
                </a:solidFill>
                <a:effectLst/>
                <a:latin typeface="Helvetica" pitchFamily="2" charset="0"/>
              </a:rPr>
              <a:t>Queens College uses the Brightspace learning management system. Support information and details of Brightspace training events and resources are available at </a:t>
            </a:r>
            <a:r>
              <a:rPr lang="en-US" sz="2000" b="0" i="0" u="sng" strike="noStrike" dirty="0">
                <a:solidFill>
                  <a:srgbClr val="1155CC"/>
                </a:solidFill>
                <a:effectLst/>
                <a:latin typeface="Helvetica" pitchFamily="2" charset="0"/>
                <a:hlinkClick r:id="rId3"/>
              </a:rPr>
              <a:t>https://www.qc.cuny.edu/brightspace/brightspace-guide-for-faculty/</a:t>
            </a:r>
            <a:r>
              <a:rPr lang="en-US" sz="2000" b="0" i="0" u="none" strike="noStrike" dirty="0">
                <a:solidFill>
                  <a:srgbClr val="000000"/>
                </a:solidFill>
                <a:effectLst/>
                <a:latin typeface="Helvetica" pitchFamily="2" charset="0"/>
              </a:rPr>
              <a:t> </a:t>
            </a:r>
          </a:p>
          <a:p>
            <a:pPr marL="0" indent="0" fontAlgn="base">
              <a:spcBef>
                <a:spcPts val="0"/>
              </a:spcBef>
              <a:buNone/>
            </a:pPr>
            <a:endParaRPr lang="en-US" sz="2000" b="0" i="1" u="none" strike="noStrike" dirty="0">
              <a:solidFill>
                <a:srgbClr val="000000"/>
              </a:solidFill>
              <a:effectLst/>
              <a:latin typeface="Helvetica" pitchFamily="2" charset="0"/>
            </a:endParaRPr>
          </a:p>
          <a:p>
            <a:pPr marL="0" indent="0" fontAlgn="base">
              <a:spcBef>
                <a:spcPts val="0"/>
              </a:spcBef>
              <a:buNone/>
            </a:pPr>
            <a:r>
              <a:rPr lang="en-US" sz="2000" b="0" i="1" u="none" strike="noStrike" dirty="0">
                <a:solidFill>
                  <a:srgbClr val="000000"/>
                </a:solidFill>
                <a:effectLst/>
                <a:latin typeface="Helvetica" pitchFamily="2" charset="0"/>
              </a:rPr>
              <a:t>Zoom Accounts; </a:t>
            </a:r>
            <a:r>
              <a:rPr lang="en-US" sz="2000" b="0" i="0" u="none" strike="noStrike" dirty="0">
                <a:solidFill>
                  <a:srgbClr val="000000"/>
                </a:solidFill>
                <a:effectLst/>
                <a:latin typeface="Helvetica" pitchFamily="2" charset="0"/>
              </a:rPr>
              <a:t>Adjuncts can access their CUNY Zoom accounts by going to </a:t>
            </a:r>
            <a:r>
              <a:rPr lang="en-US" sz="2000" b="0" i="0" u="none" strike="noStrike" dirty="0">
                <a:solidFill>
                  <a:srgbClr val="005DAA"/>
                </a:solidFill>
                <a:effectLst/>
                <a:latin typeface="Helvetica" pitchFamily="2" charset="0"/>
                <a:hlinkClick r:id="rId4"/>
              </a:rPr>
              <a:t>https://cuny.zoom.us</a:t>
            </a:r>
            <a:r>
              <a:rPr lang="en-US" sz="2000" b="0" i="0" u="none" strike="noStrike" dirty="0">
                <a:solidFill>
                  <a:srgbClr val="000000"/>
                </a:solidFill>
                <a:effectLst/>
                <a:latin typeface="Helvetica" pitchFamily="2" charset="0"/>
              </a:rPr>
              <a:t> and entering their CUNY Login credentials. See also </a:t>
            </a:r>
            <a:r>
              <a:rPr lang="en-US" sz="2000" b="0" i="0" u="sng" strike="noStrike" dirty="0">
                <a:solidFill>
                  <a:srgbClr val="1155CC"/>
                </a:solidFill>
                <a:effectLst/>
                <a:latin typeface="Helvetica" pitchFamily="2" charset="0"/>
                <a:hlinkClick r:id="rId5"/>
              </a:rPr>
              <a:t>CUNY Zoom for Education</a:t>
            </a:r>
            <a:r>
              <a:rPr lang="en-US" sz="2000" b="0" i="0" u="none" strike="noStrike" dirty="0">
                <a:solidFill>
                  <a:srgbClr val="000000"/>
                </a:solidFill>
                <a:effectLst/>
                <a:latin typeface="Helvetica" pitchFamily="2" charset="0"/>
              </a:rPr>
              <a:t> and </a:t>
            </a:r>
            <a:r>
              <a:rPr lang="en-US" sz="2000" b="0" i="0" u="sng" strike="noStrike" dirty="0">
                <a:solidFill>
                  <a:srgbClr val="1155CC"/>
                </a:solidFill>
                <a:effectLst/>
                <a:latin typeface="Helvetica" pitchFamily="2" charset="0"/>
                <a:hlinkClick r:id="rId6"/>
              </a:rPr>
              <a:t>CUNY Zoom FAQs</a:t>
            </a:r>
            <a:endParaRPr lang="en-US" sz="2000" b="0" i="1" u="none" strike="noStrike" dirty="0">
              <a:solidFill>
                <a:srgbClr val="000000"/>
              </a:solidFill>
              <a:effectLst/>
              <a:latin typeface="Helvetica" pitchFamily="2" charset="0"/>
            </a:endParaRPr>
          </a:p>
        </p:txBody>
      </p:sp>
    </p:spTree>
    <p:extLst>
      <p:ext uri="{BB962C8B-B14F-4D97-AF65-F5344CB8AC3E}">
        <p14:creationId xmlns:p14="http://schemas.microsoft.com/office/powerpoint/2010/main" val="3394811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C6A9-4BAC-DC52-6662-EBA785B2CB39}"/>
              </a:ext>
            </a:extLst>
          </p:cNvPr>
          <p:cNvSpPr>
            <a:spLocks noGrp="1"/>
          </p:cNvSpPr>
          <p:nvPr>
            <p:ph type="title"/>
          </p:nvPr>
        </p:nvSpPr>
        <p:spPr/>
        <p:txBody>
          <a:bodyPr/>
          <a:lstStyle/>
          <a:p>
            <a:r>
              <a:rPr lang="en-US" b="1" dirty="0">
                <a:latin typeface="Helvetica" pitchFamily="2" charset="0"/>
              </a:rPr>
              <a:t>CUNY IDs and Site Access</a:t>
            </a:r>
          </a:p>
        </p:txBody>
      </p:sp>
      <p:sp>
        <p:nvSpPr>
          <p:cNvPr id="3" name="Content Placeholder 2">
            <a:extLst>
              <a:ext uri="{FF2B5EF4-FFF2-40B4-BE49-F238E27FC236}">
                <a16:creationId xmlns:a16="http://schemas.microsoft.com/office/drawing/2014/main" id="{A48F80C0-7221-DAFE-9EB9-52D75DF8A9BA}"/>
              </a:ext>
            </a:extLst>
          </p:cNvPr>
          <p:cNvSpPr>
            <a:spLocks noGrp="1"/>
          </p:cNvSpPr>
          <p:nvPr>
            <p:ph idx="1"/>
          </p:nvPr>
        </p:nvSpPr>
        <p:spPr>
          <a:xfrm>
            <a:off x="1040081" y="1690688"/>
            <a:ext cx="10515600" cy="4351338"/>
          </a:xfrm>
        </p:spPr>
        <p:txBody>
          <a:bodyPr>
            <a:normAutofit fontScale="92500" lnSpcReduction="10000"/>
          </a:bodyPr>
          <a:lstStyle/>
          <a:p>
            <a:pPr marL="0" indent="0" rtl="0">
              <a:spcBef>
                <a:spcPts val="0"/>
              </a:spcBef>
              <a:spcAft>
                <a:spcPts val="0"/>
              </a:spcAft>
              <a:buNone/>
            </a:pPr>
            <a:r>
              <a:rPr lang="en-US" sz="1800" b="0" i="0" u="none" strike="noStrike" dirty="0">
                <a:solidFill>
                  <a:srgbClr val="000000"/>
                </a:solidFill>
                <a:effectLst/>
                <a:latin typeface="Arial" panose="020B0604020202020204" pitchFamily="34" charset="0"/>
              </a:rPr>
              <a:t>You will need a </a:t>
            </a:r>
            <a:r>
              <a:rPr lang="en-US" sz="1800" b="0" i="0" u="sng" strike="noStrike" dirty="0">
                <a:solidFill>
                  <a:srgbClr val="1155CC"/>
                </a:solidFill>
                <a:effectLst/>
                <a:latin typeface="Arial" panose="020B0604020202020204" pitchFamily="34" charset="0"/>
                <a:hlinkClick r:id="rId2"/>
              </a:rPr>
              <a:t>QCard</a:t>
            </a:r>
            <a:r>
              <a:rPr lang="en-US" sz="1800" b="0" i="0" u="none" strike="noStrike" dirty="0">
                <a:solidFill>
                  <a:srgbClr val="000000"/>
                </a:solidFill>
                <a:effectLst/>
                <a:latin typeface="Arial" panose="020B0604020202020204" pitchFamily="34" charset="0"/>
              </a:rPr>
              <a:t> in order to:</a:t>
            </a:r>
            <a:endParaRPr lang="en-US" b="0" dirty="0">
              <a:effectLst/>
            </a:endParaRPr>
          </a:p>
          <a:p>
            <a:pPr marL="0" indent="0" rtl="0" fontAlgn="base">
              <a:spcBef>
                <a:spcPts val="0"/>
              </a:spcBef>
              <a:spcAft>
                <a:spcPts val="0"/>
              </a:spcAft>
              <a:buNone/>
            </a:pPr>
            <a:endParaRPr lang="en-US" sz="1800" b="0" i="0" u="none" strike="noStrike" dirty="0">
              <a:solidFill>
                <a:srgbClr val="000000"/>
              </a:solidFill>
              <a:effectLst/>
              <a:latin typeface="Arial" panose="020B0604020202020204" pitchFamily="34" charset="0"/>
            </a:endParaRPr>
          </a:p>
          <a:p>
            <a:pPr fontAlgn="base">
              <a:spcBef>
                <a:spcPts val="0"/>
              </a:spcBef>
            </a:pPr>
            <a:r>
              <a:rPr lang="en-US" sz="1800" b="0" i="0" u="none" strike="noStrike" dirty="0">
                <a:solidFill>
                  <a:srgbClr val="000000"/>
                </a:solidFill>
                <a:effectLst/>
                <a:latin typeface="Arial" panose="020B0604020202020204" pitchFamily="34" charset="0"/>
              </a:rPr>
              <a:t>Access classrooms at Baruch College. Queens College does not currently require faculty to present </a:t>
            </a:r>
            <a:r>
              <a:rPr lang="en-US" sz="1800" b="0" i="0" u="none" strike="noStrike" dirty="0" err="1">
                <a:solidFill>
                  <a:srgbClr val="000000"/>
                </a:solidFill>
                <a:effectLst/>
                <a:latin typeface="Arial" panose="020B0604020202020204" pitchFamily="34" charset="0"/>
              </a:rPr>
              <a:t>QCards</a:t>
            </a:r>
            <a:r>
              <a:rPr lang="en-US" sz="1800" b="0" i="0" u="none" strike="noStrike" dirty="0">
                <a:solidFill>
                  <a:srgbClr val="000000"/>
                </a:solidFill>
                <a:effectLst/>
                <a:latin typeface="Arial" panose="020B0604020202020204" pitchFamily="34" charset="0"/>
              </a:rPr>
              <a:t> to enter campus, but this policy is prone to change. A </a:t>
            </a:r>
            <a:r>
              <a:rPr lang="en-US" sz="1800" b="0" i="0" u="none" strike="noStrike" dirty="0" err="1">
                <a:solidFill>
                  <a:srgbClr val="000000"/>
                </a:solidFill>
                <a:effectLst/>
                <a:latin typeface="Arial" panose="020B0604020202020204" pitchFamily="34" charset="0"/>
              </a:rPr>
              <a:t>QCard</a:t>
            </a:r>
            <a:r>
              <a:rPr lang="en-US" sz="1800" b="0" i="0" u="none" strike="noStrike" dirty="0">
                <a:solidFill>
                  <a:srgbClr val="000000"/>
                </a:solidFill>
                <a:effectLst/>
                <a:latin typeface="Arial" panose="020B0604020202020204" pitchFamily="34" charset="0"/>
              </a:rPr>
              <a:t> is necessary to enter the Rosenthal Library.</a:t>
            </a:r>
            <a:endParaRPr lang="en-US" sz="1800" b="0" i="0" u="none" strike="noStrike" dirty="0">
              <a:solidFill>
                <a:srgbClr val="020202"/>
              </a:solidFill>
              <a:effectLst/>
              <a:latin typeface="Open Sans" panose="020B0606030504020204" pitchFamily="34" charset="0"/>
            </a:endParaRP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Check out materials at Rosenthal Library</a:t>
            </a:r>
            <a:endParaRPr lang="en-US" sz="1800" b="0" i="0" u="none" strike="noStrike" dirty="0">
              <a:solidFill>
                <a:srgbClr val="020202"/>
              </a:solidFill>
              <a:effectLst/>
              <a:latin typeface="Open Sans" panose="020B0606030504020204" pitchFamily="34" charset="0"/>
            </a:endParaRP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Access computer labs</a:t>
            </a:r>
            <a:endParaRPr lang="en-US" sz="1800" b="0" i="0" u="none" strike="noStrike" dirty="0">
              <a:solidFill>
                <a:srgbClr val="020202"/>
              </a:solidFill>
              <a:effectLst/>
              <a:latin typeface="Open Sans" panose="020B0606030504020204" pitchFamily="34" charset="0"/>
            </a:endParaRP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Pay for food at </a:t>
            </a:r>
            <a:r>
              <a:rPr lang="en-US" sz="1800" b="0" i="0" u="none" strike="noStrike" dirty="0" err="1">
                <a:solidFill>
                  <a:srgbClr val="000000"/>
                </a:solidFill>
                <a:effectLst/>
                <a:latin typeface="Arial" panose="020B0604020202020204" pitchFamily="34" charset="0"/>
              </a:rPr>
              <a:t>QCafe</a:t>
            </a:r>
            <a:r>
              <a:rPr lang="en-US" sz="1800" b="0" i="0" u="none" strike="noStrike" dirty="0">
                <a:solidFill>
                  <a:srgbClr val="000000"/>
                </a:solidFill>
                <a:effectLst/>
                <a:latin typeface="Arial" panose="020B0604020202020204" pitchFamily="34" charset="0"/>
              </a:rPr>
              <a:t>.</a:t>
            </a:r>
            <a:endParaRPr lang="en-US" sz="1800" b="0" i="0" u="none" strike="noStrike" dirty="0">
              <a:solidFill>
                <a:srgbClr val="020202"/>
              </a:solidFill>
              <a:effectLst/>
              <a:latin typeface="Open Sans" panose="020B0606030504020204" pitchFamily="34" charset="0"/>
            </a:endParaRPr>
          </a:p>
          <a:p>
            <a:pPr rtl="0" fontAlgn="base">
              <a:spcBef>
                <a:spcPts val="0"/>
              </a:spcBef>
              <a:spcAft>
                <a:spcPts val="8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Attend QC sporting, arts, and entertainment events</a:t>
            </a:r>
            <a:endParaRPr lang="en-US" sz="1800" b="0" i="0" u="none" strike="noStrike" dirty="0">
              <a:solidFill>
                <a:srgbClr val="020202"/>
              </a:solidFill>
              <a:effectLst/>
              <a:latin typeface="Open Sans" panose="020B0606030504020204" pitchFamily="34" charset="0"/>
            </a:endParaRPr>
          </a:p>
          <a:p>
            <a:pPr marL="0" indent="0" rtl="0">
              <a:spcBef>
                <a:spcPts val="0"/>
              </a:spcBef>
              <a:spcAft>
                <a:spcPts val="0"/>
              </a:spcAft>
              <a:buNone/>
            </a:pPr>
            <a:endParaRPr lang="en-US" b="0" dirty="0">
              <a:effectLst/>
            </a:endParaRPr>
          </a:p>
          <a:p>
            <a:pPr marL="0" indent="0" rtl="0">
              <a:spcBef>
                <a:spcPts val="0"/>
              </a:spcBef>
              <a:spcAft>
                <a:spcPts val="0"/>
              </a:spcAft>
              <a:buNone/>
            </a:pPr>
            <a:r>
              <a:rPr lang="en-US" sz="1800" b="1" i="1" u="none" strike="noStrike" dirty="0">
                <a:solidFill>
                  <a:srgbClr val="000000"/>
                </a:solidFill>
                <a:effectLst/>
                <a:latin typeface="Arial" panose="020B0604020202020204" pitchFamily="34" charset="0"/>
              </a:rPr>
              <a:t>Physical Facilities</a:t>
            </a:r>
            <a:endParaRPr lang="en-US" b="0" dirty="0">
              <a:effectLst/>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Any issues with facilities on the Queens College campus should be reported to </a:t>
            </a:r>
            <a:r>
              <a:rPr lang="en-US" sz="1800" b="0" i="0" u="sng" strike="noStrike" dirty="0">
                <a:solidFill>
                  <a:srgbClr val="1155CC"/>
                </a:solidFill>
                <a:effectLst/>
                <a:latin typeface="Arial" panose="020B0604020202020204" pitchFamily="34" charset="0"/>
                <a:hlinkClick r:id="rId3"/>
              </a:rPr>
              <a:t>Building &amp; Grounds</a:t>
            </a:r>
            <a:r>
              <a:rPr lang="en-US" sz="1800" b="0" i="0" u="none" strike="noStrike" dirty="0">
                <a:solidFill>
                  <a:srgbClr val="000000"/>
                </a:solidFill>
                <a:effectLst/>
                <a:latin typeface="Arial" panose="020B0604020202020204" pitchFamily="34" charset="0"/>
              </a:rPr>
              <a:t>. Issues with facilities at sites not on the Queens College campus should be reported to the GSLIS office.</a:t>
            </a:r>
            <a:endParaRPr lang="en-US" b="0" dirty="0">
              <a:effectLst/>
            </a:endParaRPr>
          </a:p>
          <a:p>
            <a:pPr marL="0" indent="0" rtl="0">
              <a:spcBef>
                <a:spcPts val="0"/>
              </a:spcBef>
              <a:spcAft>
                <a:spcPts val="0"/>
              </a:spcAft>
              <a:buNone/>
            </a:pPr>
            <a:endParaRPr lang="en-US" sz="1800" i="0" u="none" strike="noStrike" dirty="0">
              <a:solidFill>
                <a:srgbClr val="000000"/>
              </a:solidFill>
              <a:latin typeface="Arial" panose="020B0604020202020204" pitchFamily="34" charset="0"/>
            </a:endParaRPr>
          </a:p>
          <a:p>
            <a:pPr marL="0" indent="0" rtl="0">
              <a:spcBef>
                <a:spcPts val="0"/>
              </a:spcBef>
              <a:spcAft>
                <a:spcPts val="0"/>
              </a:spcAft>
              <a:buNone/>
            </a:pPr>
            <a:br>
              <a:rPr lang="en-US" b="0" dirty="0">
                <a:effectLst/>
              </a:rPr>
            </a:br>
            <a:endParaRPr lang="en-US" b="0" dirty="0">
              <a:effectLst/>
            </a:endParaRPr>
          </a:p>
        </p:txBody>
      </p:sp>
    </p:spTree>
    <p:extLst>
      <p:ext uri="{BB962C8B-B14F-4D97-AF65-F5344CB8AC3E}">
        <p14:creationId xmlns:p14="http://schemas.microsoft.com/office/powerpoint/2010/main" val="1376894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C6A9-4BAC-DC52-6662-EBA785B2CB39}"/>
              </a:ext>
            </a:extLst>
          </p:cNvPr>
          <p:cNvSpPr>
            <a:spLocks noGrp="1"/>
          </p:cNvSpPr>
          <p:nvPr>
            <p:ph type="title"/>
          </p:nvPr>
        </p:nvSpPr>
        <p:spPr/>
        <p:txBody>
          <a:bodyPr/>
          <a:lstStyle/>
          <a:p>
            <a:r>
              <a:rPr lang="en-US" b="1" dirty="0">
                <a:latin typeface="Helvetica" pitchFamily="2" charset="0"/>
              </a:rPr>
              <a:t>Class Rosters and Grades</a:t>
            </a:r>
          </a:p>
        </p:txBody>
      </p:sp>
      <p:sp>
        <p:nvSpPr>
          <p:cNvPr id="3" name="Content Placeholder 2">
            <a:extLst>
              <a:ext uri="{FF2B5EF4-FFF2-40B4-BE49-F238E27FC236}">
                <a16:creationId xmlns:a16="http://schemas.microsoft.com/office/drawing/2014/main" id="{A48F80C0-7221-DAFE-9EB9-52D75DF8A9BA}"/>
              </a:ext>
            </a:extLst>
          </p:cNvPr>
          <p:cNvSpPr>
            <a:spLocks noGrp="1"/>
          </p:cNvSpPr>
          <p:nvPr>
            <p:ph idx="1"/>
          </p:nvPr>
        </p:nvSpPr>
        <p:spPr/>
        <p:txBody>
          <a:bodyPr>
            <a:normAutofit/>
          </a:bodyPr>
          <a:lstStyle/>
          <a:p>
            <a:pPr marL="0" indent="0" rtl="0">
              <a:spcBef>
                <a:spcPts val="0"/>
              </a:spcBef>
              <a:spcAft>
                <a:spcPts val="0"/>
              </a:spcAft>
              <a:buNone/>
            </a:pPr>
            <a:r>
              <a:rPr lang="en-US" sz="1800" b="0" i="0" u="none" strike="noStrike" dirty="0">
                <a:solidFill>
                  <a:srgbClr val="000000"/>
                </a:solidFill>
                <a:effectLst/>
                <a:latin typeface="Arial" panose="020B0604020202020204" pitchFamily="34" charset="0"/>
              </a:rPr>
              <a:t>You can access your class roster and student email address through </a:t>
            </a:r>
            <a:r>
              <a:rPr lang="en-US" sz="1800" b="0" i="0" u="none" strike="noStrike" dirty="0" err="1">
                <a:solidFill>
                  <a:srgbClr val="000000"/>
                </a:solidFill>
                <a:effectLst/>
                <a:latin typeface="Arial" panose="020B0604020202020204" pitchFamily="34" charset="0"/>
              </a:rPr>
              <a:t>CUNYfirst</a:t>
            </a:r>
            <a:r>
              <a:rPr lang="en-US" sz="1800" b="0" i="0" u="none" strike="noStrike" dirty="0">
                <a:solidFill>
                  <a:srgbClr val="000000"/>
                </a:solidFill>
                <a:effectLst/>
                <a:latin typeface="Arial" panose="020B0604020202020204" pitchFamily="34" charset="0"/>
              </a:rPr>
              <a:t> &gt; Faculty Center &gt; Class Roster. This information is also available in Brightspace.</a:t>
            </a:r>
            <a:endParaRPr lang="en-US" b="0" dirty="0">
              <a:effectLst/>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See </a:t>
            </a:r>
            <a:r>
              <a:rPr lang="en-US" sz="1800" b="0" i="0" u="sng" strike="noStrike" dirty="0">
                <a:solidFill>
                  <a:srgbClr val="1155CC"/>
                </a:solidFill>
                <a:effectLst/>
                <a:latin typeface="Arial" panose="020B0604020202020204" pitchFamily="34" charset="0"/>
                <a:hlinkClick r:id="rId2"/>
              </a:rPr>
              <a:t>Academic and grading policies</a:t>
            </a:r>
            <a:r>
              <a:rPr lang="en-US" sz="1800" b="0" i="0" u="none" strike="noStrike" dirty="0">
                <a:solidFill>
                  <a:srgbClr val="000000"/>
                </a:solidFill>
                <a:effectLst/>
                <a:latin typeface="Arial" panose="020B0604020202020204" pitchFamily="34" charset="0"/>
              </a:rPr>
              <a:t> for guidance on assigning grades.</a:t>
            </a:r>
            <a:endParaRPr lang="en-US" b="0" dirty="0">
              <a:effectLst/>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You can use Brightspace to record grades and calculate totals, and this is an effective way of communicating grades to students, but final letter grades must be manually entered in </a:t>
            </a:r>
            <a:r>
              <a:rPr lang="en-US" sz="1800" b="0" i="0" u="none" strike="noStrike" dirty="0" err="1">
                <a:solidFill>
                  <a:srgbClr val="000000"/>
                </a:solidFill>
                <a:effectLst/>
                <a:latin typeface="Arial" panose="020B0604020202020204" pitchFamily="34" charset="0"/>
              </a:rPr>
              <a:t>CUNYfirst</a:t>
            </a:r>
            <a:r>
              <a:rPr lang="en-US" sz="1800" b="0" i="0" u="none" strike="noStrike" dirty="0">
                <a:solidFill>
                  <a:srgbClr val="000000"/>
                </a:solidFill>
                <a:effectLst/>
                <a:latin typeface="Arial" panose="020B0604020202020204" pitchFamily="34" charset="0"/>
              </a:rPr>
              <a:t> &gt; Faculty Center &gt; Grade Roster.  Make sure to hit the “Post” button.</a:t>
            </a:r>
            <a:endParaRPr lang="en-US" b="0" dirty="0">
              <a:effectLst/>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If you ever need to change a student grade, for example because the student has resolved an INC, use: </a:t>
            </a:r>
            <a:r>
              <a:rPr lang="en-US" sz="1800" b="0" i="0" u="sng" strike="noStrike" dirty="0">
                <a:solidFill>
                  <a:srgbClr val="1155CC"/>
                </a:solidFill>
                <a:effectLst/>
                <a:latin typeface="Arial" panose="020B0604020202020204" pitchFamily="34" charset="0"/>
                <a:hlinkClick r:id="rId3"/>
              </a:rPr>
              <a:t>https://apps.qc.cuny.edu/gradechange</a:t>
            </a:r>
            <a:r>
              <a:rPr lang="en-US" sz="1800" b="0" i="0" u="none" strike="noStrike" dirty="0">
                <a:solidFill>
                  <a:srgbClr val="000000"/>
                </a:solidFill>
                <a:effectLst/>
                <a:latin typeface="Arial" panose="020B0604020202020204" pitchFamily="34" charset="0"/>
              </a:rPr>
              <a:t> </a:t>
            </a:r>
            <a:endParaRPr lang="en-US" b="0" dirty="0">
              <a:effectLst/>
            </a:endParaRPr>
          </a:p>
        </p:txBody>
      </p:sp>
    </p:spTree>
    <p:extLst>
      <p:ext uri="{BB962C8B-B14F-4D97-AF65-F5344CB8AC3E}">
        <p14:creationId xmlns:p14="http://schemas.microsoft.com/office/powerpoint/2010/main" val="509247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C6A9-4BAC-DC52-6662-EBA785B2CB39}"/>
              </a:ext>
            </a:extLst>
          </p:cNvPr>
          <p:cNvSpPr>
            <a:spLocks noGrp="1"/>
          </p:cNvSpPr>
          <p:nvPr>
            <p:ph type="title"/>
          </p:nvPr>
        </p:nvSpPr>
        <p:spPr/>
        <p:txBody>
          <a:bodyPr/>
          <a:lstStyle/>
          <a:p>
            <a:r>
              <a:rPr lang="en-US" b="1" dirty="0">
                <a:latin typeface="Helvetica" pitchFamily="2" charset="0"/>
              </a:rPr>
              <a:t>Library Resources</a:t>
            </a:r>
          </a:p>
        </p:txBody>
      </p:sp>
      <p:sp>
        <p:nvSpPr>
          <p:cNvPr id="3" name="Content Placeholder 2">
            <a:extLst>
              <a:ext uri="{FF2B5EF4-FFF2-40B4-BE49-F238E27FC236}">
                <a16:creationId xmlns:a16="http://schemas.microsoft.com/office/drawing/2014/main" id="{A48F80C0-7221-DAFE-9EB9-52D75DF8A9BA}"/>
              </a:ext>
            </a:extLst>
          </p:cNvPr>
          <p:cNvSpPr>
            <a:spLocks noGrp="1"/>
          </p:cNvSpPr>
          <p:nvPr>
            <p:ph idx="1"/>
          </p:nvPr>
        </p:nvSpPr>
        <p:spPr/>
        <p:txBody>
          <a:bodyPr>
            <a:normAutofit/>
          </a:bodyPr>
          <a:lstStyle/>
          <a:p>
            <a:pPr marL="0" indent="0" rtl="0" fontAlgn="base">
              <a:spcBef>
                <a:spcPts val="0"/>
              </a:spcBef>
              <a:spcAft>
                <a:spcPts val="0"/>
              </a:spcAft>
              <a:buNone/>
            </a:pPr>
            <a:r>
              <a:rPr lang="en-US" sz="2200" b="0" i="0" u="sng" strike="noStrike" dirty="0">
                <a:solidFill>
                  <a:srgbClr val="1155CC"/>
                </a:solidFill>
                <a:effectLst/>
                <a:latin typeface="Helvetica" pitchFamily="2" charset="0"/>
                <a:hlinkClick r:id="rId2"/>
              </a:rPr>
              <a:t>Book Chapter Scans</a:t>
            </a:r>
            <a:endParaRPr lang="en-US" sz="2200" b="0" i="0" u="none" strike="noStrike" dirty="0">
              <a:solidFill>
                <a:srgbClr val="000000"/>
              </a:solidFill>
              <a:effectLst/>
              <a:latin typeface="Helvetica" pitchFamily="2" charset="0"/>
            </a:endParaRPr>
          </a:p>
          <a:p>
            <a:pPr marL="0" indent="0" rtl="0" fontAlgn="base">
              <a:spcBef>
                <a:spcPts val="0"/>
              </a:spcBef>
              <a:spcAft>
                <a:spcPts val="0"/>
              </a:spcAft>
              <a:buNone/>
            </a:pPr>
            <a:r>
              <a:rPr lang="en-US" sz="2200" b="0" i="0" u="sng" strike="noStrike" dirty="0">
                <a:solidFill>
                  <a:srgbClr val="1155CC"/>
                </a:solidFill>
                <a:effectLst/>
                <a:latin typeface="Helvetica" pitchFamily="2" charset="0"/>
                <a:hlinkClick r:id="rId3"/>
              </a:rPr>
              <a:t>Reserves Information for Faculty</a:t>
            </a:r>
            <a:endParaRPr lang="en-US" sz="2200" b="0" i="0" u="none" strike="noStrike" dirty="0">
              <a:solidFill>
                <a:srgbClr val="000000"/>
              </a:solidFill>
              <a:effectLst/>
              <a:latin typeface="Helvetica" pitchFamily="2" charset="0"/>
            </a:endParaRPr>
          </a:p>
          <a:p>
            <a:pPr marL="0" indent="0" rtl="0" fontAlgn="base">
              <a:spcBef>
                <a:spcPts val="0"/>
              </a:spcBef>
              <a:spcAft>
                <a:spcPts val="0"/>
              </a:spcAft>
              <a:buNone/>
            </a:pPr>
            <a:r>
              <a:rPr lang="en-US" sz="2200" b="0" i="0" u="sng" strike="noStrike" dirty="0">
                <a:solidFill>
                  <a:srgbClr val="1155CC"/>
                </a:solidFill>
                <a:effectLst/>
                <a:latin typeface="Helvetica" pitchFamily="2" charset="0"/>
                <a:hlinkClick r:id="rId4"/>
              </a:rPr>
              <a:t>E-Reserves for Students</a:t>
            </a:r>
            <a:endParaRPr lang="en-US" sz="2200" b="0" i="0" u="none" strike="noStrike" dirty="0">
              <a:solidFill>
                <a:srgbClr val="000000"/>
              </a:solidFill>
              <a:effectLst/>
              <a:latin typeface="Helvetica" pitchFamily="2" charset="0"/>
            </a:endParaRPr>
          </a:p>
          <a:p>
            <a:pPr marL="0" indent="0" rtl="0">
              <a:spcBef>
                <a:spcPts val="0"/>
              </a:spcBef>
              <a:spcAft>
                <a:spcPts val="0"/>
              </a:spcAft>
              <a:buNone/>
            </a:pPr>
            <a:endParaRPr lang="en-US" sz="2200" dirty="0">
              <a:latin typeface="Helvetica" pitchFamily="2" charset="0"/>
            </a:endParaRPr>
          </a:p>
          <a:p>
            <a:pPr marL="0" indent="0" rtl="0">
              <a:spcBef>
                <a:spcPts val="0"/>
              </a:spcBef>
              <a:spcAft>
                <a:spcPts val="0"/>
              </a:spcAft>
              <a:buNone/>
            </a:pPr>
            <a:r>
              <a:rPr lang="en-US" sz="2200" dirty="0">
                <a:latin typeface="Helvetica" pitchFamily="2" charset="0"/>
              </a:rPr>
              <a:t>GSLIS Liaison Librarian is Robin Naughton.</a:t>
            </a:r>
          </a:p>
        </p:txBody>
      </p:sp>
    </p:spTree>
    <p:extLst>
      <p:ext uri="{BB962C8B-B14F-4D97-AF65-F5344CB8AC3E}">
        <p14:creationId xmlns:p14="http://schemas.microsoft.com/office/powerpoint/2010/main" val="1716095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C6A9-4BAC-DC52-6662-EBA785B2CB39}"/>
              </a:ext>
            </a:extLst>
          </p:cNvPr>
          <p:cNvSpPr>
            <a:spLocks noGrp="1"/>
          </p:cNvSpPr>
          <p:nvPr>
            <p:ph type="title"/>
          </p:nvPr>
        </p:nvSpPr>
        <p:spPr/>
        <p:txBody>
          <a:bodyPr/>
          <a:lstStyle/>
          <a:p>
            <a:r>
              <a:rPr lang="en-US" b="1" dirty="0">
                <a:latin typeface="Helvetica" pitchFamily="2" charset="0"/>
              </a:rPr>
              <a:t>Supporting Your Pedagogy</a:t>
            </a:r>
          </a:p>
        </p:txBody>
      </p:sp>
      <p:sp>
        <p:nvSpPr>
          <p:cNvPr id="3" name="Content Placeholder 2">
            <a:extLst>
              <a:ext uri="{FF2B5EF4-FFF2-40B4-BE49-F238E27FC236}">
                <a16:creationId xmlns:a16="http://schemas.microsoft.com/office/drawing/2014/main" id="{A48F80C0-7221-DAFE-9EB9-52D75DF8A9BA}"/>
              </a:ext>
            </a:extLst>
          </p:cNvPr>
          <p:cNvSpPr>
            <a:spLocks noGrp="1"/>
          </p:cNvSpPr>
          <p:nvPr>
            <p:ph idx="1"/>
          </p:nvPr>
        </p:nvSpPr>
        <p:spPr/>
        <p:txBody>
          <a:bodyPr>
            <a:normAutofit/>
          </a:bodyPr>
          <a:lstStyle/>
          <a:p>
            <a:pPr marL="0" indent="0" rtl="0">
              <a:spcBef>
                <a:spcPts val="0"/>
              </a:spcBef>
              <a:spcAft>
                <a:spcPts val="0"/>
              </a:spcAft>
              <a:buNone/>
            </a:pPr>
            <a:r>
              <a:rPr lang="en-US" sz="1800" b="0" i="0" u="none" strike="noStrike" dirty="0">
                <a:solidFill>
                  <a:srgbClr val="000000"/>
                </a:solidFill>
                <a:effectLst/>
                <a:latin typeface="Arial" panose="020B0604020202020204" pitchFamily="34" charset="0"/>
              </a:rPr>
              <a:t>The QC Center for Excellence in Teaching, Learning, &amp; Leadership (CETLL) offers a range of services and events to support your pedagogy. </a:t>
            </a:r>
            <a:endParaRPr lang="en-US" b="0" dirty="0">
              <a:effectLst/>
            </a:endParaRPr>
          </a:p>
          <a:p>
            <a:pPr marL="0" indent="0" rtl="0">
              <a:spcBef>
                <a:spcPts val="0"/>
              </a:spcBef>
              <a:spcAft>
                <a:spcPts val="0"/>
              </a:spcAft>
              <a:buNone/>
            </a:pPr>
            <a:endParaRPr lang="en-US" sz="1800" i="0" u="none" strike="noStrike" dirty="0">
              <a:solidFill>
                <a:srgbClr val="000000"/>
              </a:solidFill>
              <a:latin typeface="Arial" panose="020B0604020202020204" pitchFamily="34" charset="0"/>
            </a:endParaRPr>
          </a:p>
          <a:p>
            <a:pPr marL="0" indent="0" rtl="0">
              <a:spcBef>
                <a:spcPts val="0"/>
              </a:spcBef>
              <a:spcAft>
                <a:spcPts val="0"/>
              </a:spcAft>
              <a:buNone/>
            </a:pPr>
            <a:r>
              <a:rPr lang="en-US" sz="1800" b="0" i="0" u="none" strike="noStrike" dirty="0">
                <a:solidFill>
                  <a:srgbClr val="000000"/>
                </a:solidFill>
                <a:effectLst/>
                <a:latin typeface="Arial" panose="020B0604020202020204" pitchFamily="34" charset="0"/>
              </a:rPr>
              <a:t>For those teaching online, CETLL holds weekly drop-in hours with ITS: Tuesdays, 12-2p and Wednesdays 1-3p  on Zoom (link </a:t>
            </a:r>
            <a:r>
              <a:rPr lang="en-US" sz="1800" b="0" i="0" u="sng" strike="noStrike" dirty="0">
                <a:solidFill>
                  <a:srgbClr val="1155CC"/>
                </a:solidFill>
                <a:effectLst/>
                <a:latin typeface="Arial" panose="020B0604020202020204" pitchFamily="34" charset="0"/>
                <a:hlinkClick r:id="rId2"/>
              </a:rPr>
              <a:t>here</a:t>
            </a:r>
            <a:r>
              <a:rPr lang="en-US" sz="1800" b="0" i="0" u="none" strike="noStrike" dirty="0">
                <a:solidFill>
                  <a:srgbClr val="000000"/>
                </a:solidFill>
                <a:effectLst/>
                <a:latin typeface="Arial" panose="020B0604020202020204" pitchFamily="34" charset="0"/>
              </a:rPr>
              <a:t>). This is a good place to come if you have teaching and/or tech-related questions about anything going on in your classes.   </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You can also email them to set up a 1:1 appointment:  </a:t>
            </a:r>
            <a:r>
              <a:rPr lang="en-US" sz="1800" b="0" i="0" u="none" strike="noStrike" dirty="0" err="1">
                <a:solidFill>
                  <a:srgbClr val="0078D7"/>
                </a:solidFill>
                <a:effectLst/>
                <a:latin typeface="Arial" panose="020B0604020202020204" pitchFamily="34" charset="0"/>
              </a:rPr>
              <a:t>ctlonline@qc.cuny.edu</a:t>
            </a:r>
            <a:r>
              <a:rPr lang="en-US" sz="1800" b="0" i="0" u="none" strike="noStrike" dirty="0">
                <a:solidFill>
                  <a:srgbClr val="000000"/>
                </a:solidFill>
                <a:effectLst/>
                <a:latin typeface="Arial" panose="020B0604020202020204" pitchFamily="34" charset="0"/>
              </a:rPr>
              <a:t> </a:t>
            </a:r>
            <a:endParaRPr lang="en-US" b="0" dirty="0">
              <a:effectLst/>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Each semester, the Vice Chair of the Department coordinates teaching observations for full time and adjunct faculty. In semesters where there is a high number of sections taught by adjuncts, a sample of sections might be selected for observation. Otherwise, all adjuncts should expect to be observed.</a:t>
            </a:r>
            <a:endParaRPr lang="en-US" b="0" dirty="0">
              <a:effectLst/>
            </a:endParaRPr>
          </a:p>
          <a:p>
            <a:pPr marL="0" indent="0" rtl="0">
              <a:spcBef>
                <a:spcPts val="0"/>
              </a:spcBef>
              <a:spcAft>
                <a:spcPts val="0"/>
              </a:spcAft>
              <a:buNone/>
            </a:pPr>
            <a:br>
              <a:rPr lang="en-US" b="0" dirty="0">
                <a:effectLst/>
              </a:rPr>
            </a:br>
            <a:r>
              <a:rPr lang="en-US" sz="1800" b="0" i="0" u="none" strike="noStrike" dirty="0">
                <a:solidFill>
                  <a:srgbClr val="000000"/>
                </a:solidFill>
                <a:effectLst/>
                <a:latin typeface="Arial" panose="020B0604020202020204" pitchFamily="34" charset="0"/>
              </a:rPr>
              <a:t>The Vice Chair will coordinate with you and your assigned observer, who will be asked to complete an observation report. You will have the opportunity to review the observation report and you will be asked to sign to say that you have read it. A copy of the report will be filed by the GSLIS office.</a:t>
            </a:r>
            <a:endParaRPr lang="en-US" b="0" dirty="0">
              <a:effectLst/>
            </a:endParaRPr>
          </a:p>
        </p:txBody>
      </p:sp>
    </p:spTree>
    <p:extLst>
      <p:ext uri="{BB962C8B-B14F-4D97-AF65-F5344CB8AC3E}">
        <p14:creationId xmlns:p14="http://schemas.microsoft.com/office/powerpoint/2010/main" val="658970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C6A9-4BAC-DC52-6662-EBA785B2CB39}"/>
              </a:ext>
            </a:extLst>
          </p:cNvPr>
          <p:cNvSpPr>
            <a:spLocks noGrp="1"/>
          </p:cNvSpPr>
          <p:nvPr>
            <p:ph type="title"/>
          </p:nvPr>
        </p:nvSpPr>
        <p:spPr/>
        <p:txBody>
          <a:bodyPr/>
          <a:lstStyle/>
          <a:p>
            <a:r>
              <a:rPr lang="en-US" b="1" dirty="0">
                <a:latin typeface="Helvetica" pitchFamily="2" charset="0"/>
              </a:rPr>
              <a:t>Reappointment and Non-Reappointment</a:t>
            </a:r>
          </a:p>
        </p:txBody>
      </p:sp>
      <p:sp>
        <p:nvSpPr>
          <p:cNvPr id="3" name="Content Placeholder 2">
            <a:extLst>
              <a:ext uri="{FF2B5EF4-FFF2-40B4-BE49-F238E27FC236}">
                <a16:creationId xmlns:a16="http://schemas.microsoft.com/office/drawing/2014/main" id="{A48F80C0-7221-DAFE-9EB9-52D75DF8A9BA}"/>
              </a:ext>
            </a:extLst>
          </p:cNvPr>
          <p:cNvSpPr>
            <a:spLocks noGrp="1"/>
          </p:cNvSpPr>
          <p:nvPr>
            <p:ph idx="1"/>
          </p:nvPr>
        </p:nvSpPr>
        <p:spPr/>
        <p:txBody>
          <a:bodyPr>
            <a:normAutofit/>
          </a:bodyPr>
          <a:lstStyle/>
          <a:p>
            <a:pPr marL="0" indent="0" rtl="0">
              <a:spcBef>
                <a:spcPts val="0"/>
              </a:spcBef>
              <a:spcAft>
                <a:spcPts val="0"/>
              </a:spcAft>
              <a:buNone/>
            </a:pPr>
            <a:r>
              <a:rPr lang="en-US" sz="2200" b="0" i="0" u="none" strike="noStrike" dirty="0">
                <a:solidFill>
                  <a:srgbClr val="000000"/>
                </a:solidFill>
                <a:effectLst/>
                <a:latin typeface="Helvetica" pitchFamily="2" charset="0"/>
              </a:rPr>
              <a:t>Adjuncts are appointed for a class and, outside of the provisions of the PSC-CUNY contract, there is no expectation of ongoing employment.</a:t>
            </a:r>
            <a:endParaRPr lang="en-US" sz="2200" b="0" dirty="0">
              <a:effectLst/>
              <a:latin typeface="Helvetica" pitchFamily="2" charset="0"/>
            </a:endParaRPr>
          </a:p>
          <a:p>
            <a:pPr marL="0" indent="0" rtl="0">
              <a:spcBef>
                <a:spcPts val="0"/>
              </a:spcBef>
              <a:spcAft>
                <a:spcPts val="0"/>
              </a:spcAft>
              <a:buNone/>
            </a:pPr>
            <a:endParaRPr lang="en-US" sz="2200" i="0" u="none" strike="noStrike" dirty="0">
              <a:solidFill>
                <a:srgbClr val="000000"/>
              </a:solidFill>
              <a:latin typeface="Helvetica" pitchFamily="2" charset="0"/>
            </a:endParaRPr>
          </a:p>
          <a:p>
            <a:pPr marL="0" indent="0" rtl="0">
              <a:spcBef>
                <a:spcPts val="0"/>
              </a:spcBef>
              <a:spcAft>
                <a:spcPts val="0"/>
              </a:spcAft>
              <a:buNone/>
            </a:pPr>
            <a:r>
              <a:rPr lang="en-US" sz="2200" b="0" i="0" u="none" strike="noStrike" dirty="0">
                <a:solidFill>
                  <a:srgbClr val="000000"/>
                </a:solidFill>
                <a:effectLst/>
                <a:latin typeface="Helvetica" pitchFamily="2" charset="0"/>
              </a:rPr>
              <a:t>As a matter of procedure, QC issues a formal letter to adjuncts who are not reappointed for the next semester. This is a legal requirement.</a:t>
            </a:r>
            <a:endParaRPr lang="en-US" sz="2200" b="0" dirty="0">
              <a:effectLst/>
              <a:latin typeface="Helvetica" pitchFamily="2" charset="0"/>
            </a:endParaRPr>
          </a:p>
          <a:p>
            <a:pPr marL="0" indent="0" rtl="0">
              <a:spcBef>
                <a:spcPts val="0"/>
              </a:spcBef>
              <a:spcAft>
                <a:spcPts val="0"/>
              </a:spcAft>
              <a:buNone/>
            </a:pPr>
            <a:endParaRPr lang="en-US" sz="2200" i="0" u="none" strike="noStrike" dirty="0">
              <a:solidFill>
                <a:srgbClr val="000000"/>
              </a:solidFill>
              <a:latin typeface="Helvetica" pitchFamily="2" charset="0"/>
            </a:endParaRPr>
          </a:p>
          <a:p>
            <a:pPr marL="0" indent="0" rtl="0">
              <a:spcBef>
                <a:spcPts val="0"/>
              </a:spcBef>
              <a:spcAft>
                <a:spcPts val="0"/>
              </a:spcAft>
              <a:buNone/>
            </a:pPr>
            <a:r>
              <a:rPr lang="en-US" sz="2200" b="0" i="0" u="none" strike="noStrike" dirty="0">
                <a:solidFill>
                  <a:srgbClr val="000000"/>
                </a:solidFill>
                <a:effectLst/>
                <a:latin typeface="Helvetica" pitchFamily="2" charset="0"/>
              </a:rPr>
              <a:t>Although the language of the letter can be quite jarring, the letter does not mean that you will not be offered a class in future semesters. Non-reappointment does not suggest a problem with your teaching: some electives are only offered once a year or once every two years, and class scheduling is also subject to budget constraints and changes in the GSLIS curriculum, which is evolving rapidly. Please reach out to the department Chair to discuss current and future availability for teaching assignments.</a:t>
            </a:r>
            <a:endParaRPr lang="en-US" sz="2200" b="0" dirty="0">
              <a:effectLst/>
              <a:latin typeface="Helvetica" pitchFamily="2" charset="0"/>
            </a:endParaRPr>
          </a:p>
        </p:txBody>
      </p:sp>
    </p:spTree>
    <p:extLst>
      <p:ext uri="{BB962C8B-B14F-4D97-AF65-F5344CB8AC3E}">
        <p14:creationId xmlns:p14="http://schemas.microsoft.com/office/powerpoint/2010/main" val="2761191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5511</TotalTime>
  <Words>1213</Words>
  <Application>Microsoft Macintosh PowerPoint</Application>
  <PresentationFormat>Widescreen</PresentationFormat>
  <Paragraphs>70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Helvetica</vt:lpstr>
      <vt:lpstr>Open Sans</vt:lpstr>
      <vt:lpstr>Office Theme</vt:lpstr>
      <vt:lpstr>Employment</vt:lpstr>
      <vt:lpstr>Communications</vt:lpstr>
      <vt:lpstr>Preparing Your Syllabus</vt:lpstr>
      <vt:lpstr>CUNY Systems</vt:lpstr>
      <vt:lpstr>CUNY IDs and Site Access</vt:lpstr>
      <vt:lpstr>Class Rosters and Grades</vt:lpstr>
      <vt:lpstr>Library Resources</vt:lpstr>
      <vt:lpstr>Supporting Your Pedagogy</vt:lpstr>
      <vt:lpstr>Reappointment and Non-Reappointment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dc:title>
  <dc:creator>James Lowry</dc:creator>
  <cp:lastModifiedBy>Emily Drabinski</cp:lastModifiedBy>
  <cp:revision>2</cp:revision>
  <dcterms:created xsi:type="dcterms:W3CDTF">2024-08-15T22:34:41Z</dcterms:created>
  <dcterms:modified xsi:type="dcterms:W3CDTF">2025-08-18T23:34:24Z</dcterms:modified>
</cp:coreProperties>
</file>