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2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B9EA42-64AE-4B83-9444-75557A2C6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68BD1C0-F472-425D-B1A2-D7B9C24634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859B76-2F85-4FCF-8C06-F07B16363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AF8C-8FFB-4DE7-B6E3-C84CD0FD1A6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20DDA-51A6-46E4-B327-458472354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A3D31A-9F79-4174-B702-0461D677E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F5BC4-0BC2-4EAA-97B0-D286526FB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254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15E71E-1AE1-4D67-B8B5-6B68475590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B40BE2-1FBC-4A46-AB9E-791AA64550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AF9D5D-9FE8-4381-8985-D168751C0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AF8C-8FFB-4DE7-B6E3-C84CD0FD1A6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845A8D-6D13-440C-932D-BE3D3A0BF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792D6F-0E36-4FD8-87EB-826104E09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F5BC4-0BC2-4EAA-97B0-D286526FB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96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BD5551-A1EC-429B-880C-F705B6AD88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D38D8C-FB36-4371-BC2E-9AF0F566C3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3CFC9-EA2B-4DB3-88B8-93C225A6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AF8C-8FFB-4DE7-B6E3-C84CD0FD1A6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F0332D-84BF-4B79-A3C8-0783B5E46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CCBD7-3B95-492B-8961-C74F0DBEC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F5BC4-0BC2-4EAA-97B0-D286526FB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1167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BAEF9-1DE6-4F67-BF8B-B94E6713F1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7C34E-0815-47DF-A1BD-0282355B4C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D9124F-525F-49DD-9445-0105EAEC14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AF8C-8FFB-4DE7-B6E3-C84CD0FD1A6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4EC78-719D-499C-B13F-0BAF71F004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22D9B-97A3-429D-9DF2-C36F21B06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F5BC4-0BC2-4EAA-97B0-D286526FB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973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C176-9135-489F-9E53-D16FBC737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0D6151-4878-49C4-94AC-9272B17BD3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C12A4E-A052-4BAB-88B1-6783107C75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AF8C-8FFB-4DE7-B6E3-C84CD0FD1A6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A068B-9AFC-49B5-A40A-AF0E5F0449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AA5F59-A380-4534-B42C-286AB54EE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F5BC4-0BC2-4EAA-97B0-D286526FB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242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B1BD55-4CCB-4617-A317-0E863A0761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310F0-9A57-49AC-8F22-0BE427A542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6F9E68-F88B-491A-B07A-6FB1384D0C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04F980-68B9-4309-9AEE-0284F5032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AF8C-8FFB-4DE7-B6E3-C84CD0FD1A6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786DEB-CFA5-466C-9D88-8D256F8B3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7767E9-37A3-4E8B-A469-FF26E0A02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F5BC4-0BC2-4EAA-97B0-D286526FB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4151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7DC7B1-BF2B-4CD9-83DC-CDC2976CC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40532B-6ED9-4358-B188-7E3E56A4E2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BBDEB1-9BB0-46A4-87F1-7FEA07E82A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860D1D-EC5C-4F7E-ADB7-20A6FC33BD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EE4901-4B79-485C-8F87-110422ACF4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CE7C8E-06CF-4D0D-A537-926086012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AF8C-8FFB-4DE7-B6E3-C84CD0FD1A6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3FFAF71-3B35-42D9-A725-2C3A39ACD1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6A1709-B16A-4DA2-9538-F7C925A3A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F5BC4-0BC2-4EAA-97B0-D286526FB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2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C486CD-7DA0-4B7C-AC4E-2AAA2A16B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1B652C-034F-4CF4-AADE-E574B1303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AF8C-8FFB-4DE7-B6E3-C84CD0FD1A6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602AA68-9F75-49C8-91B8-39B12A8EB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2D586D-ACDE-49A0-846B-A28F05695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F5BC4-0BC2-4EAA-97B0-D286526FB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245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7B3B8F-6775-49CC-B700-866F45CCD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AF8C-8FFB-4DE7-B6E3-C84CD0FD1A6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3FED3B7-6CC3-4044-88C8-377574EBBD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32AD30-C5C1-4B9D-80FC-6DEED7DB8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F5BC4-0BC2-4EAA-97B0-D286526FB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58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F9EC72-8AAA-473D-895C-85CABCCFF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BCDCEB-54AD-4F03-989E-E31889D3CB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BD76207-8E2E-47B8-8226-401668BA15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A2A7D5-187F-4133-A7BC-DAE23FA06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AF8C-8FFB-4DE7-B6E3-C84CD0FD1A6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2010C2-D845-4E7C-93ED-1E58EC63E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98E320-F6FA-4843-A941-FF4C8097CA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F5BC4-0BC2-4EAA-97B0-D286526FB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3980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FA1272-9E5B-4B92-A256-952130184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98382A-9B04-4B6F-895F-6CDB7A4F28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3A18BA-5A85-4539-B84E-FA90ED2A8B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A2AC69-3182-4596-A17A-AA99348CE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11AF8C-8FFB-4DE7-B6E3-C84CD0FD1A6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4C3ED-4F9C-4842-B398-8ABAAA2E4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FBC277-6D54-440C-8C3F-FD855DF35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F5BC4-0BC2-4EAA-97B0-D286526FB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4147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5DA6807-A14F-4155-84FF-DFA839B400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B12046-831E-4047-8137-9251EDBD0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3A22C-6EBF-437D-997B-AFB5594C1C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11AF8C-8FFB-4DE7-B6E3-C84CD0FD1A63}" type="datetimeFigureOut">
              <a:rPr lang="en-US" smtClean="0"/>
              <a:t>10/11/2018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883B4D-C610-4445-BE50-0B4EC0D1D28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CF150-96D1-46B3-8943-2A41056838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F5BC4-0BC2-4EAA-97B0-D286526FB5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195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</a:rPr>
              <a:t>Supported Academic Programs</a:t>
            </a:r>
            <a:br>
              <a:rPr lang="en-US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</a:rPr>
            </a:br>
            <a:r>
              <a:rPr lang="en-US" sz="1600" b="1" dirty="0">
                <a:latin typeface="Calibri" panose="020F0502020204030204" pitchFamily="34" charset="0"/>
              </a:rPr>
              <a:t>IRT Fellows apply to Masters and PhD programs in the fields of: 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>
          <a:xfrm>
            <a:off x="6324600" y="1219200"/>
            <a:ext cx="4038600" cy="426720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en-US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r>
              <a:rPr lang="en-US" sz="4400" dirty="0"/>
              <a:t>American Studies </a:t>
            </a:r>
          </a:p>
          <a:p>
            <a:pPr marL="0" indent="0" algn="ctr">
              <a:buNone/>
            </a:pPr>
            <a:r>
              <a:rPr lang="en-US" sz="4400" dirty="0"/>
              <a:t>Ethnomusicology </a:t>
            </a:r>
          </a:p>
          <a:p>
            <a:pPr marL="0" indent="0" algn="ctr">
              <a:buNone/>
            </a:pPr>
            <a:r>
              <a:rPr lang="en-US" sz="4400" dirty="0"/>
              <a:t>Ethnic/Africana Studies </a:t>
            </a:r>
          </a:p>
          <a:p>
            <a:pPr marL="0" indent="0" algn="ctr">
              <a:buNone/>
            </a:pPr>
            <a:r>
              <a:rPr lang="en-US" sz="4400" dirty="0"/>
              <a:t>French / Spanish / Comparative Literature  </a:t>
            </a:r>
          </a:p>
          <a:p>
            <a:pPr marL="0" indent="0" algn="ctr">
              <a:buNone/>
            </a:pPr>
            <a:r>
              <a:rPr lang="en-US" sz="4400" dirty="0"/>
              <a:t>Anthropology </a:t>
            </a:r>
          </a:p>
          <a:p>
            <a:pPr marL="0" indent="0" algn="ctr">
              <a:buNone/>
            </a:pPr>
            <a:r>
              <a:rPr lang="en-US" sz="4400" dirty="0"/>
              <a:t>History </a:t>
            </a:r>
          </a:p>
          <a:p>
            <a:pPr marL="0" indent="0" algn="ctr">
              <a:buNone/>
            </a:pPr>
            <a:r>
              <a:rPr lang="en-US" sz="4400" dirty="0"/>
              <a:t>Art History </a:t>
            </a:r>
          </a:p>
          <a:p>
            <a:pPr marL="0" indent="0" algn="ctr">
              <a:buNone/>
            </a:pPr>
            <a:r>
              <a:rPr lang="en-US" sz="4400" dirty="0"/>
              <a:t>Film &amp;Visual Arts </a:t>
            </a:r>
          </a:p>
          <a:p>
            <a:pPr marL="0" indent="0" algn="ctr">
              <a:buNone/>
            </a:pPr>
            <a:r>
              <a:rPr lang="en-US" sz="4400" dirty="0"/>
              <a:t>Mathematics </a:t>
            </a:r>
          </a:p>
          <a:p>
            <a:pPr marL="0" indent="0" algn="ctr">
              <a:buNone/>
            </a:pPr>
            <a:r>
              <a:rPr lang="en-US" sz="4400" dirty="0"/>
              <a:t>Cinema &amp; Media Studies </a:t>
            </a:r>
          </a:p>
          <a:p>
            <a:pPr marL="0" indent="0" algn="ctr">
              <a:buNone/>
            </a:pPr>
            <a:r>
              <a:rPr lang="en-US" sz="4400" dirty="0"/>
              <a:t>Political Science </a:t>
            </a:r>
          </a:p>
          <a:p>
            <a:pPr marL="0" indent="0" algn="ctr">
              <a:buNone/>
            </a:pPr>
            <a:r>
              <a:rPr lang="en-US" sz="4400" dirty="0"/>
              <a:t>Classics </a:t>
            </a:r>
          </a:p>
          <a:p>
            <a:pPr marL="0" indent="0" algn="ctr">
              <a:buNone/>
            </a:pPr>
            <a:r>
              <a:rPr lang="en-US" sz="4400" dirty="0"/>
              <a:t>Philosophy</a:t>
            </a:r>
          </a:p>
          <a:p>
            <a:pPr marL="0" indent="0" algn="ctr">
              <a:buNone/>
            </a:pPr>
            <a:r>
              <a:rPr lang="en-US" sz="4400" dirty="0"/>
              <a:t>Gender/Women’s Studies</a:t>
            </a:r>
          </a:p>
          <a:p>
            <a:pPr marL="0" indent="0" algn="ctr">
              <a:buNone/>
            </a:pPr>
            <a:r>
              <a:rPr lang="en-US" sz="4400" dirty="0"/>
              <a:t>Counseling / Clinical / Social Psychology</a:t>
            </a:r>
          </a:p>
          <a:p>
            <a:pPr marL="0" indent="0" algn="ctr">
              <a:buNone/>
            </a:pPr>
            <a:r>
              <a:rPr lang="en-US" sz="4400" dirty="0"/>
              <a:t>Creative Writing</a:t>
            </a:r>
          </a:p>
          <a:p>
            <a:pPr marL="0" indent="0" algn="ctr">
              <a:buNone/>
            </a:pPr>
            <a:r>
              <a:rPr lang="en-US" sz="4400" dirty="0"/>
              <a:t>Religious Studies</a:t>
            </a:r>
          </a:p>
          <a:p>
            <a:pPr marL="0" indent="0" algn="ctr">
              <a:buNone/>
            </a:pPr>
            <a:r>
              <a:rPr lang="en-US" sz="4400" dirty="0"/>
              <a:t>Communication </a:t>
            </a:r>
          </a:p>
          <a:p>
            <a:pPr marL="0" indent="0" algn="ctr">
              <a:buNone/>
            </a:pPr>
            <a:r>
              <a:rPr lang="en-US" sz="4400" dirty="0"/>
              <a:t>Sociology </a:t>
            </a:r>
          </a:p>
          <a:p>
            <a:pPr marL="0" indent="0" algn="ctr">
              <a:buNone/>
            </a:pPr>
            <a:r>
              <a:rPr lang="en-US" sz="4400" dirty="0"/>
              <a:t>Economics</a:t>
            </a:r>
          </a:p>
          <a:p>
            <a:pPr marL="0" indent="0" algn="ctr">
              <a:buNone/>
            </a:pPr>
            <a:r>
              <a:rPr lang="en-US" sz="4400" dirty="0"/>
              <a:t>Theater Arts </a:t>
            </a:r>
          </a:p>
          <a:p>
            <a:pPr marL="0" indent="0" algn="ctr">
              <a:buNone/>
            </a:pPr>
            <a:r>
              <a:rPr lang="en-US" sz="4400" dirty="0"/>
              <a:t>English</a:t>
            </a:r>
            <a:endParaRPr lang="en-US" sz="5600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>
          <a:xfrm>
            <a:off x="2057400" y="1447801"/>
            <a:ext cx="4038600" cy="4343399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r>
              <a:rPr lang="en-US" sz="4400" dirty="0"/>
              <a:t>Bilingual Education </a:t>
            </a:r>
          </a:p>
          <a:p>
            <a:pPr marL="0" indent="0" algn="ctr">
              <a:buNone/>
            </a:pPr>
            <a:r>
              <a:rPr lang="en-US" sz="4400" dirty="0"/>
              <a:t>Educational/School Administration </a:t>
            </a:r>
          </a:p>
          <a:p>
            <a:pPr marL="0" indent="0" algn="ctr">
              <a:buNone/>
            </a:pPr>
            <a:r>
              <a:rPr lang="en-US" sz="4400" dirty="0"/>
              <a:t>Educational Leadership and Cultural Foundations</a:t>
            </a:r>
            <a:r>
              <a:rPr lang="en-US" sz="4400" dirty="0">
                <a:solidFill>
                  <a:schemeClr val="accent3">
                    <a:lumMod val="75000"/>
                  </a:schemeClr>
                </a:solidFill>
              </a:rPr>
              <a:t>*</a:t>
            </a:r>
          </a:p>
          <a:p>
            <a:pPr marL="0" indent="0" algn="ctr">
              <a:buNone/>
            </a:pPr>
            <a:r>
              <a:rPr lang="en-US" sz="4400" dirty="0"/>
              <a:t>Educational Policy</a:t>
            </a:r>
            <a:r>
              <a:rPr lang="en-US" sz="4400" dirty="0">
                <a:solidFill>
                  <a:schemeClr val="accent3">
                    <a:lumMod val="75000"/>
                  </a:schemeClr>
                </a:solidFill>
              </a:rPr>
              <a:t>*</a:t>
            </a:r>
          </a:p>
          <a:p>
            <a:pPr marL="0" indent="0" algn="ctr">
              <a:buNone/>
            </a:pPr>
            <a:r>
              <a:rPr lang="en-US" sz="4400" dirty="0"/>
              <a:t>Elementary and Secondary Certification (Fields include Languages, History, Math, Social Science and Science) </a:t>
            </a:r>
          </a:p>
          <a:p>
            <a:pPr marL="0" indent="0" algn="ctr">
              <a:buNone/>
            </a:pPr>
            <a:r>
              <a:rPr lang="en-US" sz="4400" dirty="0"/>
              <a:t>Multicultural Education </a:t>
            </a:r>
          </a:p>
          <a:p>
            <a:pPr marL="0" indent="0" algn="ctr">
              <a:buNone/>
            </a:pPr>
            <a:r>
              <a:rPr lang="en-US" sz="4400" dirty="0"/>
              <a:t>Counseling </a:t>
            </a:r>
          </a:p>
          <a:p>
            <a:pPr marL="0" indent="0" algn="ctr">
              <a:buNone/>
            </a:pPr>
            <a:r>
              <a:rPr lang="en-US" sz="4400" dirty="0"/>
              <a:t>Educational/School Psychology</a:t>
            </a:r>
          </a:p>
          <a:p>
            <a:pPr marL="0" indent="0" algn="ctr">
              <a:buNone/>
            </a:pPr>
            <a:r>
              <a:rPr lang="en-US" sz="4400" dirty="0"/>
              <a:t>Sociology of Education</a:t>
            </a:r>
          </a:p>
          <a:p>
            <a:pPr marL="0" indent="0" algn="ctr">
              <a:buNone/>
            </a:pPr>
            <a:r>
              <a:rPr lang="en-US" sz="4400" dirty="0"/>
              <a:t>Curriculum &amp; Teaching </a:t>
            </a:r>
          </a:p>
          <a:p>
            <a:pPr marL="0" indent="0" algn="ctr">
              <a:buNone/>
            </a:pPr>
            <a:r>
              <a:rPr lang="en-US" sz="4400" dirty="0"/>
              <a:t>School Counseling </a:t>
            </a:r>
          </a:p>
          <a:p>
            <a:pPr marL="0" indent="0" algn="ctr">
              <a:buNone/>
            </a:pPr>
            <a:r>
              <a:rPr lang="en-US" sz="4400" dirty="0"/>
              <a:t>Special Education </a:t>
            </a:r>
          </a:p>
          <a:p>
            <a:pPr marL="0" indent="0" algn="ctr">
              <a:buNone/>
            </a:pPr>
            <a:r>
              <a:rPr lang="en-US" sz="4400" dirty="0"/>
              <a:t>International/Comparative Education</a:t>
            </a:r>
          </a:p>
          <a:p>
            <a:pPr marL="0" indent="0" algn="ctr">
              <a:buNone/>
            </a:pPr>
            <a:r>
              <a:rPr lang="en-US" sz="4400" dirty="0"/>
              <a:t>TESOL </a:t>
            </a:r>
          </a:p>
          <a:p>
            <a:pPr marL="0" indent="0" algn="ctr">
              <a:buNone/>
            </a:pPr>
            <a:r>
              <a:rPr lang="en-US" sz="4400" dirty="0"/>
              <a:t>Higher Education /Student Affairs </a:t>
            </a:r>
          </a:p>
          <a:p>
            <a:pPr marL="0" indent="0" algn="ctr">
              <a:buNone/>
            </a:pPr>
            <a:r>
              <a:rPr lang="en-US" sz="4400" dirty="0"/>
              <a:t>Urban Education</a:t>
            </a:r>
          </a:p>
          <a:p>
            <a:pPr marL="0" indent="0" algn="ctr">
              <a:buNone/>
            </a:pPr>
            <a:r>
              <a:rPr lang="en-US" sz="4400" dirty="0"/>
              <a:t>MFAs</a:t>
            </a:r>
          </a:p>
          <a:p>
            <a:pPr marL="0" indent="0" algn="ctr">
              <a:buNone/>
            </a:pPr>
            <a:r>
              <a:rPr lang="en-US" sz="4400" dirty="0"/>
              <a:t>Educational Technology</a:t>
            </a:r>
            <a:r>
              <a:rPr lang="en-US" sz="4400" dirty="0">
                <a:solidFill>
                  <a:schemeClr val="accent3">
                    <a:lumMod val="75000"/>
                  </a:schemeClr>
                </a:solidFill>
              </a:rPr>
              <a:t>*</a:t>
            </a:r>
          </a:p>
          <a:p>
            <a:pPr algn="ctr"/>
            <a:endParaRPr lang="en-US" dirty="0"/>
          </a:p>
        </p:txBody>
      </p:sp>
      <p:pic>
        <p:nvPicPr>
          <p:cNvPr id="11" name="Picture 10" descr="IRT_logo_ivy_CMYK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2712" y="5641312"/>
            <a:ext cx="1382889" cy="1211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697365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6595"/>
    </mc:Choice>
    <mc:Fallback xmlns="">
      <p:transition spd="slow" advTm="66595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3">
                    <a:lumMod val="75000"/>
                  </a:schemeClr>
                </a:solidFill>
                <a:latin typeface="Georgia" panose="02040502050405020303" pitchFamily="18" charset="0"/>
              </a:rPr>
              <a:t>IRT Consortium Schools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752600" y="1462664"/>
            <a:ext cx="4038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050" dirty="0"/>
              <a:t>Boston College</a:t>
            </a:r>
          </a:p>
          <a:p>
            <a:pPr marL="0" indent="0" algn="ctr">
              <a:buNone/>
            </a:pPr>
            <a:r>
              <a:rPr lang="en-US" sz="1050" dirty="0"/>
              <a:t>Boston University</a:t>
            </a:r>
          </a:p>
          <a:p>
            <a:pPr marL="0" indent="0" algn="ctr">
              <a:buNone/>
            </a:pPr>
            <a:r>
              <a:rPr lang="en-US" sz="1050" dirty="0"/>
              <a:t>Brandeis University</a:t>
            </a:r>
          </a:p>
          <a:p>
            <a:pPr marL="0" indent="0" algn="ctr">
              <a:buNone/>
            </a:pPr>
            <a:r>
              <a:rPr lang="en-US" sz="1050" dirty="0"/>
              <a:t>Brown University</a:t>
            </a:r>
          </a:p>
          <a:p>
            <a:pPr marL="0" indent="0" algn="ctr">
              <a:buNone/>
            </a:pPr>
            <a:r>
              <a:rPr lang="en-US" sz="1050" dirty="0"/>
              <a:t>Columbia Teacher’s College</a:t>
            </a:r>
          </a:p>
          <a:p>
            <a:pPr marL="0" indent="0" algn="ctr">
              <a:buNone/>
            </a:pPr>
            <a:r>
              <a:rPr lang="en-US" sz="1050" dirty="0"/>
              <a:t>Columbia University</a:t>
            </a:r>
          </a:p>
          <a:p>
            <a:pPr marL="0" indent="0" algn="ctr">
              <a:buNone/>
            </a:pPr>
            <a:r>
              <a:rPr lang="en-US" sz="1050" dirty="0"/>
              <a:t>Cornell University</a:t>
            </a:r>
          </a:p>
          <a:p>
            <a:pPr marL="0" indent="0" algn="ctr">
              <a:buNone/>
            </a:pPr>
            <a:r>
              <a:rPr lang="en-US" sz="1050" dirty="0"/>
              <a:t>Duke University</a:t>
            </a:r>
          </a:p>
          <a:p>
            <a:pPr marL="0" indent="0" algn="ctr">
              <a:buNone/>
            </a:pPr>
            <a:r>
              <a:rPr lang="en-US" sz="1050" dirty="0"/>
              <a:t>Emory University</a:t>
            </a:r>
          </a:p>
          <a:p>
            <a:pPr marL="0" indent="0" algn="ctr">
              <a:buNone/>
            </a:pPr>
            <a:r>
              <a:rPr lang="en-US" sz="1050" dirty="0"/>
              <a:t>George Washington University</a:t>
            </a:r>
          </a:p>
          <a:p>
            <a:pPr marL="0" indent="0" algn="ctr">
              <a:buNone/>
            </a:pPr>
            <a:r>
              <a:rPr lang="en-US" sz="1050" dirty="0"/>
              <a:t>Harvard University</a:t>
            </a:r>
          </a:p>
          <a:p>
            <a:pPr marL="0" indent="0" algn="ctr">
              <a:buNone/>
            </a:pPr>
            <a:r>
              <a:rPr lang="en-US" sz="1050" dirty="0"/>
              <a:t>Michigan State University</a:t>
            </a:r>
          </a:p>
          <a:p>
            <a:pPr marL="0" indent="0" algn="ctr">
              <a:buNone/>
            </a:pPr>
            <a:r>
              <a:rPr lang="en-US" sz="1050" dirty="0"/>
              <a:t>New York University</a:t>
            </a:r>
          </a:p>
          <a:p>
            <a:pPr marL="0" indent="0" algn="ctr">
              <a:buNone/>
            </a:pPr>
            <a:r>
              <a:rPr lang="en-US" sz="1050" dirty="0"/>
              <a:t>Northwestern University</a:t>
            </a:r>
          </a:p>
          <a:p>
            <a:pPr marL="0" indent="0" algn="ctr">
              <a:buNone/>
            </a:pPr>
            <a:r>
              <a:rPr lang="en-US" sz="1050" dirty="0"/>
              <a:t>Princeton University</a:t>
            </a:r>
          </a:p>
          <a:p>
            <a:pPr marL="0" indent="0" algn="ctr">
              <a:buNone/>
            </a:pPr>
            <a:r>
              <a:rPr lang="en-US" sz="1050" dirty="0"/>
              <a:t>Purdue University</a:t>
            </a:r>
          </a:p>
          <a:p>
            <a:pPr marL="0" indent="0" algn="ctr">
              <a:buNone/>
            </a:pPr>
            <a:r>
              <a:rPr lang="en-US" sz="1050" dirty="0"/>
              <a:t>Rice University</a:t>
            </a:r>
          </a:p>
          <a:p>
            <a:pPr marL="0" indent="0" algn="ctr">
              <a:buNone/>
            </a:pPr>
            <a:r>
              <a:rPr lang="en-US" sz="1050" dirty="0"/>
              <a:t>Rutgers University</a:t>
            </a:r>
          </a:p>
          <a:p>
            <a:pPr marL="0" indent="0" algn="ctr">
              <a:buNone/>
            </a:pPr>
            <a:r>
              <a:rPr lang="en-US" sz="1050" dirty="0"/>
              <a:t>Stanford University</a:t>
            </a:r>
          </a:p>
          <a:p>
            <a:pPr marL="0" indent="0" algn="ctr">
              <a:buNone/>
            </a:pPr>
            <a:r>
              <a:rPr lang="en-US" sz="1050" dirty="0"/>
              <a:t>Tufts University</a:t>
            </a:r>
            <a:endParaRPr lang="en-US" sz="1400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477000" y="1371601"/>
            <a:ext cx="4038600" cy="45259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000" dirty="0"/>
              <a:t>University of Arizona</a:t>
            </a:r>
          </a:p>
          <a:p>
            <a:pPr marL="0" indent="0" algn="ctr">
              <a:buNone/>
            </a:pPr>
            <a:r>
              <a:rPr lang="en-US" sz="1000" dirty="0"/>
              <a:t>University of California-Berkeley</a:t>
            </a:r>
          </a:p>
          <a:p>
            <a:pPr marL="0" indent="0" algn="ctr">
              <a:buNone/>
            </a:pPr>
            <a:r>
              <a:rPr lang="en-US" sz="1000" dirty="0"/>
              <a:t>University of California-Davis</a:t>
            </a:r>
          </a:p>
          <a:p>
            <a:pPr marL="0" indent="0" algn="ctr">
              <a:buNone/>
            </a:pPr>
            <a:r>
              <a:rPr lang="en-US" sz="1000" dirty="0"/>
              <a:t>University of California-San Diego</a:t>
            </a:r>
          </a:p>
          <a:p>
            <a:pPr marL="0" indent="0" algn="ctr">
              <a:buNone/>
            </a:pPr>
            <a:r>
              <a:rPr lang="en-US" sz="1000" dirty="0"/>
              <a:t>University of Chicago</a:t>
            </a:r>
          </a:p>
          <a:p>
            <a:pPr marL="0" indent="0" algn="ctr">
              <a:buNone/>
            </a:pPr>
            <a:r>
              <a:rPr lang="en-US" sz="1000" dirty="0"/>
              <a:t>University of Connecticut</a:t>
            </a:r>
          </a:p>
          <a:p>
            <a:pPr marL="0" indent="0" algn="ctr">
              <a:buNone/>
            </a:pPr>
            <a:r>
              <a:rPr lang="en-US" sz="1000" dirty="0"/>
              <a:t>University of Maine</a:t>
            </a:r>
          </a:p>
          <a:p>
            <a:pPr marL="0" indent="0" algn="ctr">
              <a:buNone/>
            </a:pPr>
            <a:r>
              <a:rPr lang="en-US" sz="1000" dirty="0"/>
              <a:t>University of Maryland-College Park</a:t>
            </a:r>
          </a:p>
          <a:p>
            <a:pPr marL="0" indent="0" algn="ctr">
              <a:buNone/>
            </a:pPr>
            <a:r>
              <a:rPr lang="en-US" sz="1000" dirty="0"/>
              <a:t>University of Michigan</a:t>
            </a:r>
          </a:p>
          <a:p>
            <a:pPr marL="0" indent="0" algn="ctr">
              <a:buNone/>
            </a:pPr>
            <a:r>
              <a:rPr lang="en-US" sz="1000" dirty="0"/>
              <a:t>University of New Hampshire</a:t>
            </a:r>
          </a:p>
          <a:p>
            <a:pPr marL="0" indent="0" algn="ctr">
              <a:buNone/>
            </a:pPr>
            <a:r>
              <a:rPr lang="en-US" sz="1000" dirty="0"/>
              <a:t>University of Pennsylvania</a:t>
            </a:r>
          </a:p>
          <a:p>
            <a:pPr marL="0" indent="0" algn="ctr">
              <a:buNone/>
            </a:pPr>
            <a:r>
              <a:rPr lang="en-US" sz="1000" dirty="0"/>
              <a:t>University of Rhode Island</a:t>
            </a:r>
          </a:p>
          <a:p>
            <a:pPr marL="0" indent="0" algn="ctr">
              <a:buNone/>
            </a:pPr>
            <a:r>
              <a:rPr lang="en-US" sz="1000" dirty="0"/>
              <a:t>University of Rochester</a:t>
            </a:r>
          </a:p>
          <a:p>
            <a:pPr marL="0" indent="0" algn="ctr">
              <a:buNone/>
            </a:pPr>
            <a:r>
              <a:rPr lang="en-US" sz="1000" dirty="0"/>
              <a:t>University of Southern California</a:t>
            </a:r>
          </a:p>
          <a:p>
            <a:pPr marL="0" indent="0" algn="ctr">
              <a:buNone/>
            </a:pPr>
            <a:r>
              <a:rPr lang="en-US" sz="1000" dirty="0"/>
              <a:t>University of Vermont</a:t>
            </a:r>
          </a:p>
          <a:p>
            <a:pPr marL="0" indent="0" algn="ctr">
              <a:buNone/>
            </a:pPr>
            <a:r>
              <a:rPr lang="en-US" sz="1000" dirty="0"/>
              <a:t>University of Virginia</a:t>
            </a:r>
          </a:p>
          <a:p>
            <a:pPr marL="0" indent="0" algn="ctr">
              <a:buNone/>
            </a:pPr>
            <a:r>
              <a:rPr lang="en-US" sz="1000" dirty="0"/>
              <a:t>University of Wisconsin-Madison</a:t>
            </a:r>
          </a:p>
          <a:p>
            <a:pPr marL="0" indent="0" algn="ctr">
              <a:buNone/>
            </a:pPr>
            <a:r>
              <a:rPr lang="en-US" sz="1000" dirty="0"/>
              <a:t>Vanderbilt University</a:t>
            </a:r>
          </a:p>
          <a:p>
            <a:pPr marL="0" indent="0" algn="ctr">
              <a:buNone/>
            </a:pPr>
            <a:r>
              <a:rPr lang="en-US" sz="1000" dirty="0"/>
              <a:t>Washington State University</a:t>
            </a:r>
          </a:p>
          <a:p>
            <a:pPr marL="0" indent="0" algn="ctr">
              <a:buNone/>
            </a:pPr>
            <a:r>
              <a:rPr lang="en-US" sz="1000" dirty="0"/>
              <a:t>Washington University (St. Louis)</a:t>
            </a:r>
          </a:p>
          <a:p>
            <a:pPr marL="0" indent="0" algn="ctr">
              <a:buNone/>
            </a:pPr>
            <a:r>
              <a:rPr lang="en-US" sz="1000" dirty="0"/>
              <a:t>Yale University</a:t>
            </a:r>
            <a:endParaRPr lang="en-US" sz="1400" dirty="0"/>
          </a:p>
        </p:txBody>
      </p:sp>
      <p:pic>
        <p:nvPicPr>
          <p:cNvPr id="6" name="Picture 5" descr="IRT_logo_ivy_CMYK (2)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1" y="2667001"/>
            <a:ext cx="1382889" cy="12110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354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6273"/>
    </mc:Choice>
    <mc:Fallback xmlns="">
      <p:transition spd="slow" advTm="36273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236</Words>
  <Application>Microsoft Office PowerPoint</Application>
  <PresentationFormat>Widescreen</PresentationFormat>
  <Paragraphs>84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Georgia</vt:lpstr>
      <vt:lpstr>Office Theme</vt:lpstr>
      <vt:lpstr>Supported Academic Programs IRT Fellows apply to Masters and PhD programs in the fields of: </vt:lpstr>
      <vt:lpstr>IRT Consortium Schools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Supported Academic Programs IRT Fellows apply to Masters and PhD programs in the fields of: </dc:title>
  <dc:creator>Monica R Reum</dc:creator>
  <cp:lastModifiedBy>Monica R Reum</cp:lastModifiedBy>
  <cp:revision>1</cp:revision>
  <dcterms:created xsi:type="dcterms:W3CDTF">2018-10-11T19:30:46Z</dcterms:created>
  <dcterms:modified xsi:type="dcterms:W3CDTF">2018-10-11T19:31:51Z</dcterms:modified>
</cp:coreProperties>
</file>